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7556500" cy="10693400"/>
  <p:notesSz cx="6794500" cy="9931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BD97"/>
    <a:srgbClr val="996633"/>
    <a:srgbClr val="990000"/>
    <a:srgbClr val="8D7966"/>
    <a:srgbClr val="EEEBAA"/>
    <a:srgbClr val="EDB96D"/>
    <a:srgbClr val="843F06"/>
    <a:srgbClr val="FFFF99"/>
    <a:srgbClr val="FFFFCC"/>
    <a:srgbClr val="948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07" autoAdjust="0"/>
    <p:restoredTop sz="94095" autoAdjust="0"/>
  </p:normalViewPr>
  <p:slideViewPr>
    <p:cSldViewPr>
      <p:cViewPr>
        <p:scale>
          <a:sx n="98" d="100"/>
          <a:sy n="98" d="100"/>
        </p:scale>
        <p:origin x="1224" y="-334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Lourenço" userId="c00f5e77-d52c-4eaf-8ea0-2bffff56e66f" providerId="ADAL" clId="{684B7E9A-0551-4A40-A636-7E7A5B4148AF}"/>
    <pc:docChg chg="undo custSel modSld">
      <pc:chgData name="Mariana Lourenço" userId="c00f5e77-d52c-4eaf-8ea0-2bffff56e66f" providerId="ADAL" clId="{684B7E9A-0551-4A40-A636-7E7A5B4148AF}" dt="2024-10-27T10:34:01.771" v="268" actId="1038"/>
      <pc:docMkLst>
        <pc:docMk/>
      </pc:docMkLst>
      <pc:sldChg chg="modSp mod">
        <pc:chgData name="Mariana Lourenço" userId="c00f5e77-d52c-4eaf-8ea0-2bffff56e66f" providerId="ADAL" clId="{684B7E9A-0551-4A40-A636-7E7A5B4148AF}" dt="2024-10-27T10:34:01.771" v="268" actId="1038"/>
        <pc:sldMkLst>
          <pc:docMk/>
          <pc:sldMk cId="1461395949" sldId="261"/>
        </pc:sldMkLst>
      </pc:sldChg>
    </pc:docChg>
  </pc:docChgLst>
  <pc:docChgLst>
    <pc:chgData name="Mariana Lourenço" userId="c00f5e77-d52c-4eaf-8ea0-2bffff56e66f" providerId="ADAL" clId="{9ECFFB61-A4C1-4F43-A464-6F643A876EB6}"/>
    <pc:docChg chg="modSld">
      <pc:chgData name="Mariana Lourenço" userId="c00f5e77-d52c-4eaf-8ea0-2bffff56e66f" providerId="ADAL" clId="{9ECFFB61-A4C1-4F43-A464-6F643A876EB6}" dt="2025-01-25T15:24:23.453" v="80" actId="20577"/>
      <pc:docMkLst>
        <pc:docMk/>
      </pc:docMkLst>
      <pc:sldChg chg="modSp mod">
        <pc:chgData name="Mariana Lourenço" userId="c00f5e77-d52c-4eaf-8ea0-2bffff56e66f" providerId="ADAL" clId="{9ECFFB61-A4C1-4F43-A464-6F643A876EB6}" dt="2025-01-25T15:24:23.453" v="80" actId="20577"/>
        <pc:sldMkLst>
          <pc:docMk/>
          <pc:sldMk cId="1461395949" sldId="261"/>
        </pc:sldMkLst>
        <pc:spChg chg="mod">
          <ac:chgData name="Mariana Lourenço" userId="c00f5e77-d52c-4eaf-8ea0-2bffff56e66f" providerId="ADAL" clId="{9ECFFB61-A4C1-4F43-A464-6F643A876EB6}" dt="2025-01-25T11:21:36.881" v="1" actId="20577"/>
          <ac:spMkLst>
            <pc:docMk/>
            <pc:sldMk cId="1461395949" sldId="261"/>
            <ac:spMk id="9" creationId="{4DB84812-6BF0-43E2-B7C7-0223D556F6AA}"/>
          </ac:spMkLst>
        </pc:spChg>
        <pc:spChg chg="mod">
          <ac:chgData name="Mariana Lourenço" userId="c00f5e77-d52c-4eaf-8ea0-2bffff56e66f" providerId="ADAL" clId="{9ECFFB61-A4C1-4F43-A464-6F643A876EB6}" dt="2025-01-25T11:22:05.671" v="17" actId="20577"/>
          <ac:spMkLst>
            <pc:docMk/>
            <pc:sldMk cId="1461395949" sldId="261"/>
            <ac:spMk id="11" creationId="{00000000-0000-0000-0000-000000000000}"/>
          </ac:spMkLst>
        </pc:spChg>
        <pc:spChg chg="mod">
          <ac:chgData name="Mariana Lourenço" userId="c00f5e77-d52c-4eaf-8ea0-2bffff56e66f" providerId="ADAL" clId="{9ECFFB61-A4C1-4F43-A464-6F643A876EB6}" dt="2025-01-25T11:21:49.842" v="11" actId="20577"/>
          <ac:spMkLst>
            <pc:docMk/>
            <pc:sldMk cId="1461395949" sldId="261"/>
            <ac:spMk id="17" creationId="{4611BB95-EF66-47DB-AD76-135D0FE76934}"/>
          </ac:spMkLst>
        </pc:spChg>
        <pc:spChg chg="mod">
          <ac:chgData name="Mariana Lourenço" userId="c00f5e77-d52c-4eaf-8ea0-2bffff56e66f" providerId="ADAL" clId="{9ECFFB61-A4C1-4F43-A464-6F643A876EB6}" dt="2025-01-25T11:21:43.294" v="9" actId="20577"/>
          <ac:spMkLst>
            <pc:docMk/>
            <pc:sldMk cId="1461395949" sldId="261"/>
            <ac:spMk id="21" creationId="{A9D508D7-2769-45F1-BFC5-690C4D17FB2E}"/>
          </ac:spMkLst>
        </pc:spChg>
        <pc:spChg chg="mod">
          <ac:chgData name="Mariana Lourenço" userId="c00f5e77-d52c-4eaf-8ea0-2bffff56e66f" providerId="ADAL" clId="{9ECFFB61-A4C1-4F43-A464-6F643A876EB6}" dt="2025-01-25T15:24:23.453" v="80" actId="20577"/>
          <ac:spMkLst>
            <pc:docMk/>
            <pc:sldMk cId="1461395949" sldId="261"/>
            <ac:spMk id="23" creationId="{0FD7C23D-726A-4524-91E8-B190FC2E5027}"/>
          </ac:spMkLst>
        </pc:spChg>
      </pc:sldChg>
    </pc:docChg>
  </pc:docChgLst>
  <pc:docChgLst>
    <pc:chgData name="Mariana Lourenço" userId="c00f5e77-d52c-4eaf-8ea0-2bffff56e66f" providerId="ADAL" clId="{4738BB39-08AE-4323-A996-F4F686C68AEE}"/>
    <pc:docChg chg="modSld">
      <pc:chgData name="Mariana Lourenço" userId="c00f5e77-d52c-4eaf-8ea0-2bffff56e66f" providerId="ADAL" clId="{4738BB39-08AE-4323-A996-F4F686C68AEE}" dt="2025-03-16T10:56:25.844" v="4" actId="1036"/>
      <pc:docMkLst>
        <pc:docMk/>
      </pc:docMkLst>
      <pc:sldChg chg="modSp mod">
        <pc:chgData name="Mariana Lourenço" userId="c00f5e77-d52c-4eaf-8ea0-2bffff56e66f" providerId="ADAL" clId="{4738BB39-08AE-4323-A996-F4F686C68AEE}" dt="2025-03-16T10:56:25.844" v="4" actId="1036"/>
        <pc:sldMkLst>
          <pc:docMk/>
          <pc:sldMk cId="1461395949" sldId="261"/>
        </pc:sldMkLst>
        <pc:spChg chg="mod">
          <ac:chgData name="Mariana Lourenço" userId="c00f5e77-d52c-4eaf-8ea0-2bffff56e66f" providerId="ADAL" clId="{4738BB39-08AE-4323-A996-F4F686C68AEE}" dt="2025-03-16T10:56:25.844" v="4" actId="1036"/>
          <ac:spMkLst>
            <pc:docMk/>
            <pc:sldMk cId="1461395949" sldId="261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B8EB9B-6E99-4D88-996A-3098E528FB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" t="25302" r="2132" b="18573"/>
          <a:stretch/>
        </p:blipFill>
        <p:spPr>
          <a:xfrm>
            <a:off x="-22655" y="37745"/>
            <a:ext cx="7556501" cy="10617909"/>
          </a:xfrm>
          <a:prstGeom prst="rect">
            <a:avLst/>
          </a:prstGeom>
        </p:spPr>
      </p:pic>
      <p:sp>
        <p:nvSpPr>
          <p:cNvPr id="5" name="Retângulo 6">
            <a:extLst>
              <a:ext uri="{FF2B5EF4-FFF2-40B4-BE49-F238E27FC236}">
                <a16:creationId xmlns:a16="http://schemas.microsoft.com/office/drawing/2014/main" id="{36B47A86-BD61-4391-A83C-E59BE90EFFCF}"/>
              </a:ext>
            </a:extLst>
          </p:cNvPr>
          <p:cNvSpPr/>
          <p:nvPr/>
        </p:nvSpPr>
        <p:spPr>
          <a:xfrm>
            <a:off x="388664" y="1386088"/>
            <a:ext cx="3237185" cy="1842017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9" name="Caixa de Texto 9">
            <a:extLst>
              <a:ext uri="{FF2B5EF4-FFF2-40B4-BE49-F238E27FC236}">
                <a16:creationId xmlns:a16="http://schemas.microsoft.com/office/drawing/2014/main" id="{4DB84812-6BF0-43E2-B7C7-0223D556F6AA}"/>
              </a:ext>
            </a:extLst>
          </p:cNvPr>
          <p:cNvSpPr txBox="1"/>
          <p:nvPr/>
        </p:nvSpPr>
        <p:spPr>
          <a:xfrm>
            <a:off x="399415" y="1384300"/>
            <a:ext cx="2083435" cy="1732593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CLÁSSICO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CLASSIC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DOC Branco 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DOC Tinto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Extra </a:t>
            </a:r>
            <a:r>
              <a:rPr lang="pt-PT" sz="1200" dirty="0" err="1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Dry</a:t>
            </a: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PT" sz="1200" dirty="0" err="1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White</a:t>
            </a: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Sotto-Voce</a:t>
            </a:r>
            <a:endParaRPr lang="pt-PT" sz="12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2014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ângulo 47">
            <a:extLst>
              <a:ext uri="{FF2B5EF4-FFF2-40B4-BE49-F238E27FC236}">
                <a16:creationId xmlns:a16="http://schemas.microsoft.com/office/drawing/2014/main" id="{F99D1E94-90B0-4AAA-8829-3F5E8DA1E811}"/>
              </a:ext>
            </a:extLst>
          </p:cNvPr>
          <p:cNvSpPr/>
          <p:nvPr/>
        </p:nvSpPr>
        <p:spPr>
          <a:xfrm>
            <a:off x="3826225" y="1392794"/>
            <a:ext cx="3319579" cy="1824587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16" name="Retângulo 51">
            <a:extLst>
              <a:ext uri="{FF2B5EF4-FFF2-40B4-BE49-F238E27FC236}">
                <a16:creationId xmlns:a16="http://schemas.microsoft.com/office/drawing/2014/main" id="{39314340-E78F-473A-ACB5-5595450D02B7}"/>
              </a:ext>
            </a:extLst>
          </p:cNvPr>
          <p:cNvSpPr/>
          <p:nvPr/>
        </p:nvSpPr>
        <p:spPr>
          <a:xfrm>
            <a:off x="388664" y="3365500"/>
            <a:ext cx="3237185" cy="18420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17" name="Caixa de Texto 9">
            <a:extLst>
              <a:ext uri="{FF2B5EF4-FFF2-40B4-BE49-F238E27FC236}">
                <a16:creationId xmlns:a16="http://schemas.microsoft.com/office/drawing/2014/main" id="{4611BB95-EF66-47DB-AD76-135D0FE76934}"/>
              </a:ext>
            </a:extLst>
          </p:cNvPr>
          <p:cNvSpPr txBox="1"/>
          <p:nvPr/>
        </p:nvSpPr>
        <p:spPr>
          <a:xfrm>
            <a:off x="399415" y="3365500"/>
            <a:ext cx="2007235" cy="178146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TRADIÇÃO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TRADITION PACK 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Branco</a:t>
            </a: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Tinto </a:t>
            </a: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White</a:t>
            </a:r>
            <a:endParaRPr lang="pt-PT" sz="12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LBV 2019</a:t>
            </a: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 Colheita 2003</a:t>
            </a:r>
          </a:p>
          <a:p>
            <a:endParaRPr lang="pt-PT" sz="10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Caixa de Texto 9">
            <a:extLst>
              <a:ext uri="{FF2B5EF4-FFF2-40B4-BE49-F238E27FC236}">
                <a16:creationId xmlns:a16="http://schemas.microsoft.com/office/drawing/2014/main" id="{A9D508D7-2769-45F1-BFC5-690C4D17FB2E}"/>
              </a:ext>
            </a:extLst>
          </p:cNvPr>
          <p:cNvSpPr txBox="1"/>
          <p:nvPr/>
        </p:nvSpPr>
        <p:spPr>
          <a:xfrm>
            <a:off x="3854449" y="1428292"/>
            <a:ext cx="3195493" cy="163240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SUBLIME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SUBLIME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White</a:t>
            </a:r>
            <a:endParaRPr lang="pt-PT" sz="12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Sotto-Voce</a:t>
            </a:r>
            <a:endParaRPr lang="pt-PT" sz="12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Vintage Quinta do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Arnozelo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2012</a:t>
            </a: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2002</a:t>
            </a:r>
          </a:p>
          <a:p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20 Anos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Tawny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</a:p>
          <a:p>
            <a:r>
              <a:rPr lang="pt-PT" sz="10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pt-PT" sz="1000" dirty="0">
              <a:solidFill>
                <a:schemeClr val="bg1"/>
              </a:solidFill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PT" sz="10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tângulo 64">
            <a:extLst>
              <a:ext uri="{FF2B5EF4-FFF2-40B4-BE49-F238E27FC236}">
                <a16:creationId xmlns:a16="http://schemas.microsoft.com/office/drawing/2014/main" id="{CCB7FAE2-6468-44BA-BCA8-E93C61598F9A}"/>
              </a:ext>
            </a:extLst>
          </p:cNvPr>
          <p:cNvSpPr/>
          <p:nvPr/>
        </p:nvSpPr>
        <p:spPr>
          <a:xfrm>
            <a:off x="3826224" y="3365500"/>
            <a:ext cx="3341611" cy="1824587"/>
          </a:xfrm>
          <a:prstGeom prst="rect">
            <a:avLst/>
          </a:prstGeom>
          <a:solidFill>
            <a:srgbClr val="3F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obraSlab Book" panose="02000506040000020004" pitchFamily="50" charset="0"/>
            </a:endParaRPr>
          </a:p>
        </p:txBody>
      </p:sp>
      <p:sp>
        <p:nvSpPr>
          <p:cNvPr id="23" name="Caixa de Texto 9">
            <a:extLst>
              <a:ext uri="{FF2B5EF4-FFF2-40B4-BE49-F238E27FC236}">
                <a16:creationId xmlns:a16="http://schemas.microsoft.com/office/drawing/2014/main" id="{0FD7C23D-726A-4524-91E8-B190FC2E5027}"/>
              </a:ext>
            </a:extLst>
          </p:cNvPr>
          <p:cNvSpPr txBox="1"/>
          <p:nvPr/>
        </p:nvSpPr>
        <p:spPr>
          <a:xfrm>
            <a:off x="3854449" y="3365500"/>
            <a:ext cx="3095563" cy="16002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PT" sz="1400" b="1" dirty="0">
                <a:solidFill>
                  <a:schemeClr val="bg1"/>
                </a:solidFill>
                <a:effectLst/>
                <a:latin typeface="DobraSlab Bold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PACK EXCELÊNCIA </a:t>
            </a:r>
          </a:p>
          <a:p>
            <a:pPr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EXCELLENCE PACK </a:t>
            </a:r>
            <a:endParaRPr lang="pt-PT" sz="14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White</a:t>
            </a:r>
            <a:endParaRPr lang="pt-PT" sz="1200" dirty="0">
              <a:solidFill>
                <a:schemeClr val="bg1"/>
              </a:solidFill>
              <a:latin typeface="DobraSlab Book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LBV 2019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Vintage Quinta do </a:t>
            </a:r>
            <a:r>
              <a:rPr lang="pt-PT" sz="1200" dirty="0" err="1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Arnozelo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 2012</a:t>
            </a: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effectLst/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Burmester 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30 Anos Tawny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Burmester Colheita 1967</a:t>
            </a:r>
            <a:endParaRPr lang="pt-PT" sz="1200" dirty="0">
              <a:solidFill>
                <a:schemeClr val="bg1"/>
              </a:solidFill>
              <a:effectLst/>
              <a:latin typeface="DobraSlab Book" panose="0200050604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CaixaDeTexto 60">
            <a:extLst>
              <a:ext uri="{FF2B5EF4-FFF2-40B4-BE49-F238E27FC236}">
                <a16:creationId xmlns:a16="http://schemas.microsoft.com/office/drawing/2014/main" id="{95636E60-F51B-46BD-8106-3B7191CD9CA9}"/>
              </a:ext>
            </a:extLst>
          </p:cNvPr>
          <p:cNvSpPr txBox="1"/>
          <p:nvPr/>
        </p:nvSpPr>
        <p:spPr>
          <a:xfrm>
            <a:off x="2841482" y="6324044"/>
            <a:ext cx="521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bg1"/>
                </a:solidFill>
                <a:latin typeface="DobraSlab Book" panose="02000506040000020004" pitchFamily="50" charset="0"/>
              </a:rPr>
              <a:t>30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</a:rPr>
              <a:t>€</a:t>
            </a:r>
          </a:p>
        </p:txBody>
      </p:sp>
      <p:sp>
        <p:nvSpPr>
          <p:cNvPr id="38" name="CaixaDeTexto 60">
            <a:extLst>
              <a:ext uri="{FF2B5EF4-FFF2-40B4-BE49-F238E27FC236}">
                <a16:creationId xmlns:a16="http://schemas.microsoft.com/office/drawing/2014/main" id="{BAC2E180-8893-44E6-A23B-6DB7330F07F4}"/>
              </a:ext>
            </a:extLst>
          </p:cNvPr>
          <p:cNvSpPr txBox="1"/>
          <p:nvPr/>
        </p:nvSpPr>
        <p:spPr>
          <a:xfrm>
            <a:off x="6428796" y="6322972"/>
            <a:ext cx="5212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>
                <a:solidFill>
                  <a:schemeClr val="bg1"/>
                </a:solidFill>
                <a:latin typeface="DobraSlab Book" panose="02000506040000020004" pitchFamily="50" charset="0"/>
              </a:rPr>
              <a:t>20</a:t>
            </a:r>
            <a:r>
              <a:rPr lang="pt-PT" sz="1200" dirty="0">
                <a:solidFill>
                  <a:schemeClr val="bg1"/>
                </a:solidFill>
                <a:latin typeface="DobraSlab Book" panose="02000506040000020004" pitchFamily="50" charset="0"/>
              </a:rPr>
              <a:t>€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F2E4B52-27F2-4679-ABA3-C69AF3BD3BF9}"/>
              </a:ext>
            </a:extLst>
          </p:cNvPr>
          <p:cNvSpPr txBox="1"/>
          <p:nvPr/>
        </p:nvSpPr>
        <p:spPr>
          <a:xfrm>
            <a:off x="2145953" y="1384300"/>
            <a:ext cx="1479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>
                <a:solidFill>
                  <a:schemeClr val="bg1"/>
                </a:solidFill>
                <a:latin typeface="DobraSlab Bold" panose="02000506040000020004" pitchFamily="50" charset="0"/>
              </a:rPr>
              <a:t>     19</a:t>
            </a:r>
            <a:r>
              <a:rPr lang="pt-PT" sz="2800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40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52" name="CaixaDeTexto 28">
            <a:extLst>
              <a:ext uri="{FF2B5EF4-FFF2-40B4-BE49-F238E27FC236}">
                <a16:creationId xmlns:a16="http://schemas.microsoft.com/office/drawing/2014/main" id="{3C2AC219-0CA6-4083-84C6-B57CCBB99C8A}"/>
              </a:ext>
            </a:extLst>
          </p:cNvPr>
          <p:cNvSpPr txBox="1"/>
          <p:nvPr/>
        </p:nvSpPr>
        <p:spPr>
          <a:xfrm>
            <a:off x="1760198" y="1118178"/>
            <a:ext cx="412256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PT" sz="1200" b="1" dirty="0">
                <a:latin typeface="DobraSlab Book" panose="02000506040000020004" pitchFamily="50" charset="0"/>
              </a:rPr>
              <a:t>VINHO DO PORTO | </a:t>
            </a:r>
            <a:r>
              <a:rPr lang="pt-PT" sz="1200" dirty="0">
                <a:latin typeface="DobraSlab Book" panose="02000506040000020004" pitchFamily="50" charset="0"/>
              </a:rPr>
              <a:t>PORT WINE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FF1EF02-361F-4EDC-BEAE-4AACAAEE962D}"/>
              </a:ext>
            </a:extLst>
          </p:cNvPr>
          <p:cNvSpPr/>
          <p:nvPr/>
        </p:nvSpPr>
        <p:spPr>
          <a:xfrm>
            <a:off x="2053098" y="10436741"/>
            <a:ext cx="332535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sz="700" dirty="0">
                <a:solidFill>
                  <a:prstClr val="black">
                    <a:lumMod val="65000"/>
                    <a:lumOff val="35000"/>
                  </a:prstClr>
                </a:solidFill>
                <a:latin typeface="DobraSlab Book" panose="02000506040000020004" pitchFamily="50" charset="0"/>
              </a:rPr>
              <a:t>OS PREÇOS INCLUEM  I.V.A. À TAXA EM VIGOR | PRICES INCLUDE VAT AT LEGAL RATE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35" y="107416"/>
            <a:ext cx="2926206" cy="999655"/>
          </a:xfrm>
          <a:prstGeom prst="rect">
            <a:avLst/>
          </a:prstGeom>
        </p:spPr>
      </p:pic>
      <p:sp>
        <p:nvSpPr>
          <p:cNvPr id="24" name="Retângulo 31">
            <a:extLst>
              <a:ext uri="{FF2B5EF4-FFF2-40B4-BE49-F238E27FC236}">
                <a16:creationId xmlns:a16="http://schemas.microsoft.com/office/drawing/2014/main" id="{A0567278-9E69-445E-846A-AD1BD93B83C3}"/>
              </a:ext>
            </a:extLst>
          </p:cNvPr>
          <p:cNvSpPr/>
          <p:nvPr/>
        </p:nvSpPr>
        <p:spPr>
          <a:xfrm>
            <a:off x="266171" y="5716615"/>
            <a:ext cx="1124528" cy="847106"/>
          </a:xfrm>
          <a:prstGeom prst="rect">
            <a:avLst/>
          </a:prstGeom>
          <a:solidFill>
            <a:srgbClr val="C4BD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b="1" dirty="0">
                <a:solidFill>
                  <a:schemeClr val="bg1"/>
                </a:solidFill>
                <a:latin typeface="DobraSlab Medium" panose="02000606040000020004" pitchFamily="50" charset="0"/>
              </a:rPr>
              <a:t>WHITE</a:t>
            </a:r>
          </a:p>
          <a:p>
            <a:pPr algn="ctr"/>
            <a:r>
              <a:rPr lang="pt-PT" sz="1400" b="1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6" name="Retângulo 5"/>
          <p:cNvSpPr/>
          <p:nvPr/>
        </p:nvSpPr>
        <p:spPr>
          <a:xfrm>
            <a:off x="1373736" y="5817416"/>
            <a:ext cx="2388795" cy="738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EXTRA DRY                3,00€</a:t>
            </a:r>
          </a:p>
          <a:p>
            <a:pPr lvl="0">
              <a:lnSpc>
                <a:spcPts val="10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cs typeface="Times New Roman" panose="02020603050405020304" pitchFamily="18" charset="0"/>
            </a:endParaRPr>
          </a:p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Times New Roman" panose="02020603050405020304" pitchFamily="18" charset="0"/>
              </a:rPr>
              <a:t>BURMESTER WHITE                        3,00€</a:t>
            </a:r>
          </a:p>
          <a:p>
            <a:pPr lvl="0">
              <a:lnSpc>
                <a:spcPts val="10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Times New Roman" panose="02020603050405020304" pitchFamily="18" charset="0"/>
              </a:rPr>
              <a:t>BURMESTER WHITE RESERVA      4,00€</a:t>
            </a: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5" name="Retângulo 57">
            <a:extLst>
              <a:ext uri="{FF2B5EF4-FFF2-40B4-BE49-F238E27FC236}">
                <a16:creationId xmlns:a16="http://schemas.microsoft.com/office/drawing/2014/main" id="{8764534A-08EB-4D82-831E-A7E4A158B5CA}"/>
              </a:ext>
            </a:extLst>
          </p:cNvPr>
          <p:cNvSpPr/>
          <p:nvPr/>
        </p:nvSpPr>
        <p:spPr>
          <a:xfrm>
            <a:off x="273972" y="6893736"/>
            <a:ext cx="1110806" cy="104793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RUBY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394977" y="7044285"/>
            <a:ext cx="2388795" cy="866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SOTTO VOCE             3,90€</a:t>
            </a:r>
          </a:p>
          <a:p>
            <a:pPr lvl="0">
              <a:lnSpc>
                <a:spcPts val="10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cs typeface="Times New Roman" panose="02020603050405020304" pitchFamily="18" charset="0"/>
            </a:endParaRPr>
          </a:p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Times New Roman" panose="02020603050405020304" pitchFamily="18" charset="0"/>
              </a:rPr>
              <a:t>BURMESTER LBV 2019                   5,50€</a:t>
            </a:r>
          </a:p>
          <a:p>
            <a:pPr lvl="0">
              <a:lnSpc>
                <a:spcPts val="10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Times New Roman" panose="02020603050405020304" pitchFamily="18" charset="0"/>
              </a:rPr>
              <a:t>BURMESTER VINTAGE QTA         15,00€</a:t>
            </a:r>
          </a:p>
          <a:p>
            <a:pPr lvl="0">
              <a:lnSpc>
                <a:spcPts val="10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Times New Roman" panose="02020603050405020304" pitchFamily="18" charset="0"/>
              </a:rPr>
              <a:t>DO ARNOZELO 2012                                                                         </a:t>
            </a: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7" name="Retângulo 73">
            <a:extLst>
              <a:ext uri="{FF2B5EF4-FFF2-40B4-BE49-F238E27FC236}">
                <a16:creationId xmlns:a16="http://schemas.microsoft.com/office/drawing/2014/main" id="{785E100B-7BE5-4F64-A16D-2586A655D515}"/>
              </a:ext>
            </a:extLst>
          </p:cNvPr>
          <p:cNvSpPr/>
          <p:nvPr/>
        </p:nvSpPr>
        <p:spPr>
          <a:xfrm>
            <a:off x="3793971" y="5675046"/>
            <a:ext cx="1142486" cy="4705497"/>
          </a:xfrm>
          <a:prstGeom prst="rect">
            <a:avLst/>
          </a:prstGeom>
          <a:solidFill>
            <a:srgbClr val="843F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TAWNY</a:t>
            </a:r>
          </a:p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PORT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899581" y="5233769"/>
            <a:ext cx="3445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>
                <a:latin typeface="DobraSlab Bold" panose="02000506040000020004"/>
              </a:rPr>
              <a:t>Vinho a copo| Wine by the glass</a:t>
            </a:r>
          </a:p>
          <a:p>
            <a:pPr algn="ctr"/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4915423" y="5606360"/>
            <a:ext cx="2641077" cy="545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JOCKEY CLUB                    3,90€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10 ANOS TAWNY             5,80€                  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20 ANOS TAWNY             9,00€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30 ANOS TAWNY           13,00€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40 ANOS TAWNY          19,00€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 1967            26,00€  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1975             20,00€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 COLHEITA 1978            18,00€               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1998             10,50€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2003               9,00€	</a:t>
            </a: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2009	        8,00€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2011               7,00€</a:t>
            </a:r>
          </a:p>
          <a:p>
            <a:pPr>
              <a:lnSpc>
                <a:spcPts val="1500"/>
              </a:lnSpc>
            </a:pPr>
            <a:endParaRPr lang="pt-PT" sz="1100" kern="0" dirty="0">
              <a:solidFill>
                <a:prstClr val="black"/>
              </a:solidFill>
              <a:latin typeface="DobraSlab Book" panose="02000506040000020004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BURMESTER COLHEITA 2014               6,50€ 			</a:t>
            </a:r>
          </a:p>
          <a:p>
            <a:r>
              <a:rPr lang="pt-PT" sz="1100" kern="0" dirty="0">
                <a:solidFill>
                  <a:prstClr val="black"/>
                </a:solidFill>
                <a:latin typeface="DobraSlab Book" panose="02000506040000020004"/>
                <a:ea typeface="Arial Unicode MS" panose="020B0604020202020204" pitchFamily="34" charset="-128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1" name="Retângulo 83">
            <a:extLst>
              <a:ext uri="{FF2B5EF4-FFF2-40B4-BE49-F238E27FC236}">
                <a16:creationId xmlns:a16="http://schemas.microsoft.com/office/drawing/2014/main" id="{9C44FFAD-BD0A-49BA-90A2-DA8C8803C738}"/>
              </a:ext>
            </a:extLst>
          </p:cNvPr>
          <p:cNvSpPr/>
          <p:nvPr/>
        </p:nvSpPr>
        <p:spPr>
          <a:xfrm>
            <a:off x="266171" y="8317319"/>
            <a:ext cx="1110806" cy="153125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bg1"/>
                </a:solidFill>
                <a:latin typeface="DobraSlab Medium" panose="02000606040000020004" pitchFamily="50" charset="0"/>
              </a:rPr>
              <a:t>STILL WINES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373736" y="8438693"/>
            <a:ext cx="233204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100" dirty="0">
                <a:latin typeface="DobraSlab Light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TINTO                       3,50€</a:t>
            </a:r>
          </a:p>
          <a:p>
            <a:endParaRPr lang="pt-PT" sz="1100" dirty="0"/>
          </a:p>
          <a:p>
            <a:r>
              <a:rPr lang="pt-PT" sz="1100" dirty="0">
                <a:latin typeface="DobraSlab Light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BURMESTER BRANCO                  3,50€</a:t>
            </a:r>
          </a:p>
          <a:p>
            <a:endParaRPr lang="pt-PT" sz="1100" dirty="0">
              <a:latin typeface="DobraSlab Light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PT" sz="1100" dirty="0">
                <a:latin typeface="DobraSlab Light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TINTO            5,00€</a:t>
            </a:r>
          </a:p>
          <a:p>
            <a:endParaRPr lang="pt-PT" sz="1100" dirty="0">
              <a:latin typeface="DobraSlab Light" panose="02000506040000020004" pitchFamily="50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pt-PT" sz="1100" dirty="0">
                <a:latin typeface="DobraSlab Light" panose="02000506040000020004" pitchFamily="50" charset="0"/>
                <a:ea typeface="Arial Unicode MS" panose="020B0604020202020204" pitchFamily="34" charset="-128"/>
                <a:cs typeface="Arial" panose="020B0604020202020204" pitchFamily="34" charset="0"/>
              </a:rPr>
              <a:t>CASA BURMESTER BRANCO        5,00€</a:t>
            </a:r>
          </a:p>
        </p:txBody>
      </p:sp>
      <p:sp>
        <p:nvSpPr>
          <p:cNvPr id="29" name="TextBox 43">
            <a:extLst>
              <a:ext uri="{FF2B5EF4-FFF2-40B4-BE49-F238E27FC236}">
                <a16:creationId xmlns:a16="http://schemas.microsoft.com/office/drawing/2014/main" id="{7774DC65-1ED7-40AB-8E1B-205610D1DC84}"/>
              </a:ext>
            </a:extLst>
          </p:cNvPr>
          <p:cNvSpPr txBox="1"/>
          <p:nvPr/>
        </p:nvSpPr>
        <p:spPr>
          <a:xfrm>
            <a:off x="5651153" y="1415543"/>
            <a:ext cx="1479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>
                <a:solidFill>
                  <a:schemeClr val="bg1"/>
                </a:solidFill>
                <a:latin typeface="DobraSlab Bold" panose="02000506040000020004" pitchFamily="50" charset="0"/>
              </a:rPr>
              <a:t>     34</a:t>
            </a:r>
            <a:r>
              <a:rPr lang="pt-PT" sz="2800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40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30" name="TextBox 43">
            <a:extLst>
              <a:ext uri="{FF2B5EF4-FFF2-40B4-BE49-F238E27FC236}">
                <a16:creationId xmlns:a16="http://schemas.microsoft.com/office/drawing/2014/main" id="{F446F1E4-1814-405A-BAF5-15D4113D8255}"/>
              </a:ext>
            </a:extLst>
          </p:cNvPr>
          <p:cNvSpPr txBox="1"/>
          <p:nvPr/>
        </p:nvSpPr>
        <p:spPr>
          <a:xfrm>
            <a:off x="2145953" y="3365500"/>
            <a:ext cx="1479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>
                <a:solidFill>
                  <a:schemeClr val="bg1"/>
                </a:solidFill>
                <a:latin typeface="DobraSlab Bold" panose="02000506040000020004" pitchFamily="50" charset="0"/>
              </a:rPr>
              <a:t>     23</a:t>
            </a:r>
            <a:r>
              <a:rPr lang="pt-PT" sz="2800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40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  <p:sp>
        <p:nvSpPr>
          <p:cNvPr id="32" name="TextBox 43">
            <a:extLst>
              <a:ext uri="{FF2B5EF4-FFF2-40B4-BE49-F238E27FC236}">
                <a16:creationId xmlns:a16="http://schemas.microsoft.com/office/drawing/2014/main" id="{56A3A0D4-F2F1-4A46-B8B1-2BEBA147E297}"/>
              </a:ext>
            </a:extLst>
          </p:cNvPr>
          <p:cNvSpPr txBox="1"/>
          <p:nvPr/>
        </p:nvSpPr>
        <p:spPr>
          <a:xfrm>
            <a:off x="5683250" y="3365500"/>
            <a:ext cx="1479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>
                <a:solidFill>
                  <a:schemeClr val="bg1"/>
                </a:solidFill>
                <a:latin typeface="DobraSlab Bold" panose="02000506040000020004" pitchFamily="50" charset="0"/>
              </a:rPr>
              <a:t>     40</a:t>
            </a:r>
            <a:r>
              <a:rPr lang="pt-PT" sz="2800" dirty="0">
                <a:solidFill>
                  <a:schemeClr val="bg1"/>
                </a:solidFill>
                <a:latin typeface="DobraSlab Medium" panose="02000606040000020004" pitchFamily="50" charset="0"/>
              </a:rPr>
              <a:t>€</a:t>
            </a:r>
            <a:endParaRPr lang="pt-PT" sz="4000" dirty="0">
              <a:solidFill>
                <a:schemeClr val="bg1"/>
              </a:solidFill>
              <a:latin typeface="DobraSlab Medium" panose="02000606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9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6454</TotalTime>
  <Words>269</Words>
  <Application>Microsoft Office PowerPoint</Application>
  <PresentationFormat>Personalizados</PresentationFormat>
  <Paragraphs>92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DobraSlab Bold</vt:lpstr>
      <vt:lpstr>DobraSlab Book</vt:lpstr>
      <vt:lpstr>DobraSlab Light</vt:lpstr>
      <vt:lpstr>DobraSlab Medium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Cassilda Santos</dc:creator>
  <cp:lastModifiedBy>Mariana Lourenço</cp:lastModifiedBy>
  <cp:revision>243</cp:revision>
  <cp:lastPrinted>2024-04-25T09:20:36Z</cp:lastPrinted>
  <dcterms:created xsi:type="dcterms:W3CDTF">2018-02-19T16:39:20Z</dcterms:created>
  <dcterms:modified xsi:type="dcterms:W3CDTF">2025-03-16T10:56:30Z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2018-02-19T00:00:00Z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2018-02-19T00:00:00Z</vt:filetime>
  </property>
</Properties>
</file>