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7556500" cy="10693400"/>
  <p:notesSz cx="6794500" cy="99314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522"/>
    <a:srgbClr val="992742"/>
    <a:srgbClr val="A50021"/>
    <a:srgbClr val="8D7966"/>
    <a:srgbClr val="C4BD97"/>
    <a:srgbClr val="4A452A"/>
    <a:srgbClr val="948A54"/>
    <a:srgbClr val="3F3E3E"/>
    <a:srgbClr val="CCF927"/>
    <a:srgbClr val="FC9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1" autoAdjust="0"/>
    <p:restoredTop sz="93321" autoAdjust="0"/>
  </p:normalViewPr>
  <p:slideViewPr>
    <p:cSldViewPr>
      <p:cViewPr>
        <p:scale>
          <a:sx n="155" d="100"/>
          <a:sy n="155" d="100"/>
        </p:scale>
        <p:origin x="-82" y="-7061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tângulo 33">
            <a:extLst>
              <a:ext uri="{FF2B5EF4-FFF2-40B4-BE49-F238E27FC236}">
                <a16:creationId xmlns:a16="http://schemas.microsoft.com/office/drawing/2014/main" id="{BDA68DAB-BC35-3E46-8902-A99DB57F7696}"/>
              </a:ext>
            </a:extLst>
          </p:cNvPr>
          <p:cNvSpPr/>
          <p:nvPr/>
        </p:nvSpPr>
        <p:spPr>
          <a:xfrm>
            <a:off x="555364" y="4027157"/>
            <a:ext cx="2083435" cy="190955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53" name="Retângulo 6">
            <a:extLst>
              <a:ext uri="{FF2B5EF4-FFF2-40B4-BE49-F238E27FC236}">
                <a16:creationId xmlns:a16="http://schemas.microsoft.com/office/drawing/2014/main" id="{C8B1487B-4A25-D441-BB42-4B76F3213B4B}"/>
              </a:ext>
            </a:extLst>
          </p:cNvPr>
          <p:cNvSpPr/>
          <p:nvPr/>
        </p:nvSpPr>
        <p:spPr>
          <a:xfrm>
            <a:off x="546327" y="1873088"/>
            <a:ext cx="2083435" cy="1941533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55" name="CaixaDeTexto 28">
            <a:extLst>
              <a:ext uri="{FF2B5EF4-FFF2-40B4-BE49-F238E27FC236}">
                <a16:creationId xmlns:a16="http://schemas.microsoft.com/office/drawing/2014/main" id="{D7A531A1-85FC-F04D-9876-63BA0969108A}"/>
              </a:ext>
            </a:extLst>
          </p:cNvPr>
          <p:cNvSpPr txBox="1"/>
          <p:nvPr/>
        </p:nvSpPr>
        <p:spPr>
          <a:xfrm>
            <a:off x="2609801" y="6134331"/>
            <a:ext cx="3470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rgbClr val="C00000"/>
                </a:solidFill>
                <a:latin typeface="DobraSlab Book" panose="02000506040000020004" pitchFamily="50" charset="0"/>
              </a:rPr>
              <a:t>APERITIVOS </a:t>
            </a:r>
            <a:r>
              <a:rPr lang="pt-PT" sz="2000" dirty="0">
                <a:solidFill>
                  <a:srgbClr val="C00000"/>
                </a:solidFill>
                <a:latin typeface="DobraSlab Book" panose="02000506040000020004" pitchFamily="50" charset="0"/>
              </a:rPr>
              <a:t>SNACKS</a:t>
            </a:r>
          </a:p>
        </p:txBody>
      </p:sp>
      <p:sp>
        <p:nvSpPr>
          <p:cNvPr id="56" name="Retângulo 47">
            <a:extLst>
              <a:ext uri="{FF2B5EF4-FFF2-40B4-BE49-F238E27FC236}">
                <a16:creationId xmlns:a16="http://schemas.microsoft.com/office/drawing/2014/main" id="{F116A6D3-8910-544D-8EF2-1170B9F912E4}"/>
              </a:ext>
            </a:extLst>
          </p:cNvPr>
          <p:cNvSpPr/>
          <p:nvPr/>
        </p:nvSpPr>
        <p:spPr>
          <a:xfrm>
            <a:off x="2701233" y="1863935"/>
            <a:ext cx="2083435" cy="1933015"/>
          </a:xfrm>
          <a:prstGeom prst="rect">
            <a:avLst/>
          </a:prstGeom>
          <a:solidFill>
            <a:srgbClr val="8D7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DobraSlab Book" panose="02000506040000020004" pitchFamily="50" charset="0"/>
            </a:endParaRPr>
          </a:p>
        </p:txBody>
      </p:sp>
      <p:sp>
        <p:nvSpPr>
          <p:cNvPr id="58" name="Retângulo 51">
            <a:extLst>
              <a:ext uri="{FF2B5EF4-FFF2-40B4-BE49-F238E27FC236}">
                <a16:creationId xmlns:a16="http://schemas.microsoft.com/office/drawing/2014/main" id="{74FE2EC3-3843-A74F-8FA8-F7489C605448}"/>
              </a:ext>
            </a:extLst>
          </p:cNvPr>
          <p:cNvSpPr/>
          <p:nvPr/>
        </p:nvSpPr>
        <p:spPr>
          <a:xfrm>
            <a:off x="4872685" y="1854521"/>
            <a:ext cx="2083435" cy="193301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59" name="Retângulo 64">
            <a:extLst>
              <a:ext uri="{FF2B5EF4-FFF2-40B4-BE49-F238E27FC236}">
                <a16:creationId xmlns:a16="http://schemas.microsoft.com/office/drawing/2014/main" id="{62BB9FF7-5BF8-454F-9B66-0D0D4D596DAE}"/>
              </a:ext>
            </a:extLst>
          </p:cNvPr>
          <p:cNvSpPr/>
          <p:nvPr/>
        </p:nvSpPr>
        <p:spPr>
          <a:xfrm>
            <a:off x="4868045" y="4027206"/>
            <a:ext cx="2101911" cy="1909552"/>
          </a:xfrm>
          <a:prstGeom prst="rect">
            <a:avLst/>
          </a:prstGeom>
          <a:solidFill>
            <a:srgbClr val="632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60" name="Retângulo 33">
            <a:extLst>
              <a:ext uri="{FF2B5EF4-FFF2-40B4-BE49-F238E27FC236}">
                <a16:creationId xmlns:a16="http://schemas.microsoft.com/office/drawing/2014/main" id="{12733D9A-6BD7-E044-8ED6-C6D736FA6177}"/>
              </a:ext>
            </a:extLst>
          </p:cNvPr>
          <p:cNvSpPr/>
          <p:nvPr/>
        </p:nvSpPr>
        <p:spPr>
          <a:xfrm>
            <a:off x="2711369" y="4027157"/>
            <a:ext cx="2083435" cy="1909552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61" name="Caixa de Texto 9">
            <a:extLst>
              <a:ext uri="{FF2B5EF4-FFF2-40B4-BE49-F238E27FC236}">
                <a16:creationId xmlns:a16="http://schemas.microsoft.com/office/drawing/2014/main" id="{283D438D-9503-9E4A-BA13-07F2E3F0AFDB}"/>
              </a:ext>
            </a:extLst>
          </p:cNvPr>
          <p:cNvSpPr txBox="1"/>
          <p:nvPr/>
        </p:nvSpPr>
        <p:spPr>
          <a:xfrm>
            <a:off x="2761614" y="4407647"/>
            <a:ext cx="2083435" cy="1256579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PT" sz="1400" b="1" dirty="0">
                <a:solidFill>
                  <a:schemeClr val="bg1"/>
                </a:solidFill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CENTURY </a:t>
            </a:r>
          </a:p>
          <a:p>
            <a:r>
              <a:rPr lang="pt-PT" sz="14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CENTURY PACK 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10Y OLD BARROS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20Y OLD CÁLEM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30Y OLD KOPKE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40Y OLD BURMESTER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CaixaDeTexto 60">
            <a:extLst>
              <a:ext uri="{FF2B5EF4-FFF2-40B4-BE49-F238E27FC236}">
                <a16:creationId xmlns:a16="http://schemas.microsoft.com/office/drawing/2014/main" id="{5771BF06-57C7-7547-B24B-E78E2B2C7C0F}"/>
              </a:ext>
            </a:extLst>
          </p:cNvPr>
          <p:cNvSpPr txBox="1"/>
          <p:nvPr/>
        </p:nvSpPr>
        <p:spPr>
          <a:xfrm>
            <a:off x="3011496" y="6317677"/>
            <a:ext cx="521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>
                <a:solidFill>
                  <a:schemeClr val="bg1"/>
                </a:solidFill>
                <a:latin typeface="DobraSlab Book" panose="02000506040000020004" pitchFamily="50" charset="0"/>
              </a:rPr>
              <a:t>30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</a:rPr>
              <a:t>€</a:t>
            </a:r>
          </a:p>
        </p:txBody>
      </p:sp>
      <p:sp>
        <p:nvSpPr>
          <p:cNvPr id="65" name="CaixaDeTexto 60">
            <a:extLst>
              <a:ext uri="{FF2B5EF4-FFF2-40B4-BE49-F238E27FC236}">
                <a16:creationId xmlns:a16="http://schemas.microsoft.com/office/drawing/2014/main" id="{15D400B0-2F56-DC4C-8C59-E9F1C1B2960C}"/>
              </a:ext>
            </a:extLst>
          </p:cNvPr>
          <p:cNvSpPr txBox="1"/>
          <p:nvPr/>
        </p:nvSpPr>
        <p:spPr>
          <a:xfrm>
            <a:off x="6505732" y="6322972"/>
            <a:ext cx="521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>
                <a:solidFill>
                  <a:schemeClr val="bg1"/>
                </a:solidFill>
                <a:latin typeface="DobraSlab Book" panose="02000506040000020004" pitchFamily="50" charset="0"/>
              </a:rPr>
              <a:t>20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</a:rPr>
              <a:t>€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09E99A8D-1274-CB49-A08A-4D22DCF109CB}"/>
              </a:ext>
            </a:extLst>
          </p:cNvPr>
          <p:cNvSpPr txBox="1"/>
          <p:nvPr/>
        </p:nvSpPr>
        <p:spPr>
          <a:xfrm>
            <a:off x="1649348" y="1893701"/>
            <a:ext cx="94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18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FA26933F-4E95-1D41-996B-6B8B629B36FD}"/>
              </a:ext>
            </a:extLst>
          </p:cNvPr>
          <p:cNvSpPr txBox="1"/>
          <p:nvPr/>
        </p:nvSpPr>
        <p:spPr>
          <a:xfrm>
            <a:off x="3774811" y="1897161"/>
            <a:ext cx="100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22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0" name="TextBox 45">
            <a:extLst>
              <a:ext uri="{FF2B5EF4-FFF2-40B4-BE49-F238E27FC236}">
                <a16:creationId xmlns:a16="http://schemas.microsoft.com/office/drawing/2014/main" id="{56D437C6-28E4-214A-A447-D5DB7F1D24CD}"/>
              </a:ext>
            </a:extLst>
          </p:cNvPr>
          <p:cNvSpPr txBox="1"/>
          <p:nvPr/>
        </p:nvSpPr>
        <p:spPr>
          <a:xfrm>
            <a:off x="5945776" y="1873088"/>
            <a:ext cx="100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27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1" name="TextBox 46">
            <a:extLst>
              <a:ext uri="{FF2B5EF4-FFF2-40B4-BE49-F238E27FC236}">
                <a16:creationId xmlns:a16="http://schemas.microsoft.com/office/drawing/2014/main" id="{CCA2CA0E-F40E-4E49-9C2D-8BA896B26575}"/>
              </a:ext>
            </a:extLst>
          </p:cNvPr>
          <p:cNvSpPr txBox="1"/>
          <p:nvPr/>
        </p:nvSpPr>
        <p:spPr>
          <a:xfrm>
            <a:off x="1660942" y="4045743"/>
            <a:ext cx="972000" cy="11387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38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2" name="TextBox 47">
            <a:extLst>
              <a:ext uri="{FF2B5EF4-FFF2-40B4-BE49-F238E27FC236}">
                <a16:creationId xmlns:a16="http://schemas.microsoft.com/office/drawing/2014/main" id="{4D0DF7BF-0E61-9E4A-8537-6F7C4421B8A4}"/>
              </a:ext>
            </a:extLst>
          </p:cNvPr>
          <p:cNvSpPr txBox="1"/>
          <p:nvPr/>
        </p:nvSpPr>
        <p:spPr>
          <a:xfrm>
            <a:off x="3803332" y="4073909"/>
            <a:ext cx="100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40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3" name="TextBox 48">
            <a:extLst>
              <a:ext uri="{FF2B5EF4-FFF2-40B4-BE49-F238E27FC236}">
                <a16:creationId xmlns:a16="http://schemas.microsoft.com/office/drawing/2014/main" id="{7D045A99-BB62-E34D-9EC9-F0A3DF0F3223}"/>
              </a:ext>
            </a:extLst>
          </p:cNvPr>
          <p:cNvSpPr txBox="1"/>
          <p:nvPr/>
        </p:nvSpPr>
        <p:spPr>
          <a:xfrm>
            <a:off x="5936539" y="4007768"/>
            <a:ext cx="100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chemeClr val="bg1"/>
                </a:solidFill>
                <a:latin typeface="DobraSlab Bold" panose="02000506040000020004" pitchFamily="50" charset="0"/>
              </a:rPr>
              <a:t>46</a:t>
            </a:r>
            <a:r>
              <a:rPr lang="pt-PT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28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76" name="Rectangle 53">
            <a:extLst>
              <a:ext uri="{FF2B5EF4-FFF2-40B4-BE49-F238E27FC236}">
                <a16:creationId xmlns:a16="http://schemas.microsoft.com/office/drawing/2014/main" id="{3505AC7D-BD7C-E24B-BD47-E473E139C161}"/>
              </a:ext>
            </a:extLst>
          </p:cNvPr>
          <p:cNvSpPr/>
          <p:nvPr/>
        </p:nvSpPr>
        <p:spPr>
          <a:xfrm>
            <a:off x="3822887" y="10375900"/>
            <a:ext cx="3427541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PT" sz="700" dirty="0">
                <a:solidFill>
                  <a:prstClr val="black">
                    <a:lumMod val="65000"/>
                    <a:lumOff val="35000"/>
                  </a:prstClr>
                </a:solidFill>
                <a:latin typeface="DobraSlab Book" panose="02000506040000020004" pitchFamily="50" charset="0"/>
              </a:rPr>
              <a:t>OS PREÇOS INCLUEM  I.V.A. À TAXA EM VIGOR | PRICES INCLUDE VAT AT LEGAL RATE</a:t>
            </a:r>
          </a:p>
        </p:txBody>
      </p:sp>
      <p:sp>
        <p:nvSpPr>
          <p:cNvPr id="77" name="Caixa de Texto 9">
            <a:extLst>
              <a:ext uri="{FF2B5EF4-FFF2-40B4-BE49-F238E27FC236}">
                <a16:creationId xmlns:a16="http://schemas.microsoft.com/office/drawing/2014/main" id="{C531C8D2-CAFC-8245-94EC-421B0B8FEB12}"/>
              </a:ext>
            </a:extLst>
          </p:cNvPr>
          <p:cNvSpPr txBox="1"/>
          <p:nvPr/>
        </p:nvSpPr>
        <p:spPr>
          <a:xfrm>
            <a:off x="599362" y="2279776"/>
            <a:ext cx="2083435" cy="140518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CLÁSSICO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CLASSIC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EXTRA DRY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WHITE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CÁLEM ROSÉ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SOTTO VOCE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10Y OLD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Caixa de Texto 9">
            <a:extLst>
              <a:ext uri="{FF2B5EF4-FFF2-40B4-BE49-F238E27FC236}">
                <a16:creationId xmlns:a16="http://schemas.microsoft.com/office/drawing/2014/main" id="{94F75501-6F81-4E42-90C0-97AAE2358E53}"/>
              </a:ext>
            </a:extLst>
          </p:cNvPr>
          <p:cNvSpPr txBox="1"/>
          <p:nvPr/>
        </p:nvSpPr>
        <p:spPr>
          <a:xfrm>
            <a:off x="2789250" y="2311875"/>
            <a:ext cx="2083435" cy="132906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PT" sz="1400" b="1" dirty="0">
                <a:solidFill>
                  <a:schemeClr val="bg1"/>
                </a:solidFill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DOURO </a:t>
            </a:r>
          </a:p>
          <a:p>
            <a:r>
              <a:rPr lang="pt-PT" sz="14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DOURO PACK 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S.LUIZ KOPKE RESERVA 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BRANCO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CASA BURMESTER DOC TINTO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WHITE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 LBV 2019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</a:t>
            </a: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ÁLE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M 20Y OLD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Caixa de Texto 9">
            <a:extLst>
              <a:ext uri="{FF2B5EF4-FFF2-40B4-BE49-F238E27FC236}">
                <a16:creationId xmlns:a16="http://schemas.microsoft.com/office/drawing/2014/main" id="{EA4663F4-5EE3-ED4F-8CA9-D1D46CCF57D1}"/>
              </a:ext>
            </a:extLst>
          </p:cNvPr>
          <p:cNvSpPr txBox="1"/>
          <p:nvPr/>
        </p:nvSpPr>
        <p:spPr>
          <a:xfrm>
            <a:off x="4927914" y="2309274"/>
            <a:ext cx="2083435" cy="126319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TRADIÇÃO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TRADITION PACK 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WHITE</a:t>
            </a:r>
          </a:p>
          <a:p>
            <a:r>
              <a:rPr lang="en-US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RUBY RESERVA</a:t>
            </a:r>
            <a:endParaRPr lang="pt-PT" sz="1000" dirty="0">
              <a:solidFill>
                <a:schemeClr val="bg1"/>
              </a:solidFill>
              <a:latin typeface="DobraSlab Book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</a:t>
            </a: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LBV 2019</a:t>
            </a:r>
          </a:p>
          <a:p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CÁLEM 20Y OLD TAWNY</a:t>
            </a:r>
          </a:p>
          <a:p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COLHEITA 2003 TAWNY</a:t>
            </a:r>
          </a:p>
        </p:txBody>
      </p:sp>
      <p:sp>
        <p:nvSpPr>
          <p:cNvPr id="80" name="Caixa de Texto 9">
            <a:extLst>
              <a:ext uri="{FF2B5EF4-FFF2-40B4-BE49-F238E27FC236}">
                <a16:creationId xmlns:a16="http://schemas.microsoft.com/office/drawing/2014/main" id="{84CCA936-4015-064A-BD3D-9AEC9ECBA4FC}"/>
              </a:ext>
            </a:extLst>
          </p:cNvPr>
          <p:cNvSpPr txBox="1"/>
          <p:nvPr/>
        </p:nvSpPr>
        <p:spPr>
          <a:xfrm>
            <a:off x="616436" y="4396554"/>
            <a:ext cx="2083435" cy="13539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SUBLIME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SUBLIME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DRY WHITE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</a:t>
            </a:r>
            <a:r>
              <a:rPr lang="en-US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L.B.V.</a:t>
            </a: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2019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10Y OLD WHITE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CÁLEM COLHEITA 2010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30Y OLD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Caixa de Texto 9">
            <a:extLst>
              <a:ext uri="{FF2B5EF4-FFF2-40B4-BE49-F238E27FC236}">
                <a16:creationId xmlns:a16="http://schemas.microsoft.com/office/drawing/2014/main" id="{1B1F6E4B-7812-1F4B-AE03-F910211960FB}"/>
              </a:ext>
            </a:extLst>
          </p:cNvPr>
          <p:cNvSpPr txBox="1"/>
          <p:nvPr/>
        </p:nvSpPr>
        <p:spPr>
          <a:xfrm>
            <a:off x="4936921" y="4386399"/>
            <a:ext cx="2188646" cy="126319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EXCELÊNCIA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EXCELLENCE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CÁLEM L.B.V. 2019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QTA ARNOZELO VINTAGE 2021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	 KOPKE COLHEITA 2004 WHITE 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KOPKE </a:t>
            </a:r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3</a:t>
            </a: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0Y OLD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0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BARROS COLHEITA 1974 TAWNY</a:t>
            </a: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CaixaDeTexto 28">
            <a:extLst>
              <a:ext uri="{FF2B5EF4-FFF2-40B4-BE49-F238E27FC236}">
                <a16:creationId xmlns:a16="http://schemas.microsoft.com/office/drawing/2014/main" id="{9AEF79B7-26AC-D94D-97E0-5C0109903D96}"/>
              </a:ext>
            </a:extLst>
          </p:cNvPr>
          <p:cNvSpPr txBox="1"/>
          <p:nvPr/>
        </p:nvSpPr>
        <p:spPr>
          <a:xfrm>
            <a:off x="494996" y="471971"/>
            <a:ext cx="325045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PT" sz="2800" dirty="0">
                <a:solidFill>
                  <a:srgbClr val="A50021"/>
                </a:solidFill>
                <a:latin typeface="DobraSlab Medium" panose="02000506040000020004" pitchFamily="2" charset="77"/>
              </a:rPr>
              <a:t>PACKS DE PROVA</a:t>
            </a:r>
          </a:p>
          <a:p>
            <a:r>
              <a:rPr lang="pt-PT" sz="2000" dirty="0">
                <a:solidFill>
                  <a:srgbClr val="A50021"/>
                </a:solidFill>
                <a:latin typeface="DobraSlab Book" panose="02000506040000020004" pitchFamily="2" charset="77"/>
              </a:rPr>
              <a:t>WINE FLIGHTS </a:t>
            </a:r>
          </a:p>
        </p:txBody>
      </p:sp>
      <p:sp>
        <p:nvSpPr>
          <p:cNvPr id="7" name="TextBox 50">
            <a:extLst>
              <a:ext uri="{FF2B5EF4-FFF2-40B4-BE49-F238E27FC236}">
                <a16:creationId xmlns:a16="http://schemas.microsoft.com/office/drawing/2014/main" id="{31F8D44A-23D2-83A6-3439-C57338237363}"/>
              </a:ext>
            </a:extLst>
          </p:cNvPr>
          <p:cNvSpPr txBox="1"/>
          <p:nvPr/>
        </p:nvSpPr>
        <p:spPr>
          <a:xfrm>
            <a:off x="3397250" y="6840197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24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9" name="Caixa de Texto 9">
            <a:extLst>
              <a:ext uri="{FF2B5EF4-FFF2-40B4-BE49-F238E27FC236}">
                <a16:creationId xmlns:a16="http://schemas.microsoft.com/office/drawing/2014/main" id="{AB1092B2-2C08-E42F-110B-5DBB8AE142C7}"/>
              </a:ext>
            </a:extLst>
          </p:cNvPr>
          <p:cNvSpPr txBox="1"/>
          <p:nvPr/>
        </p:nvSpPr>
        <p:spPr>
          <a:xfrm>
            <a:off x="353596" y="6750448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SELEÇÃO DE</a:t>
            </a:r>
            <a:r>
              <a:rPr lang="pt-PT" sz="1400" b="1" i="0" baseline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QUEIJOS</a:t>
            </a: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P0RTUGUESES </a:t>
            </a: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PORTUGUESE CHEESE TASTING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 de Texto 9">
            <a:extLst>
              <a:ext uri="{FF2B5EF4-FFF2-40B4-BE49-F238E27FC236}">
                <a16:creationId xmlns:a16="http://schemas.microsoft.com/office/drawing/2014/main" id="{2F8A5E89-BDF0-A02F-E024-07883405F566}"/>
              </a:ext>
            </a:extLst>
          </p:cNvPr>
          <p:cNvSpPr txBox="1"/>
          <p:nvPr/>
        </p:nvSpPr>
        <p:spPr>
          <a:xfrm>
            <a:off x="4132436" y="6747961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AZEITONAS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OLIVES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ixa de Texto 9">
            <a:extLst>
              <a:ext uri="{FF2B5EF4-FFF2-40B4-BE49-F238E27FC236}">
                <a16:creationId xmlns:a16="http://schemas.microsoft.com/office/drawing/2014/main" id="{6AE84F31-2347-347A-5AB7-2783EDF7FBAB}"/>
              </a:ext>
            </a:extLst>
          </p:cNvPr>
          <p:cNvSpPr txBox="1"/>
          <p:nvPr/>
        </p:nvSpPr>
        <p:spPr>
          <a:xfrm>
            <a:off x="349284" y="7389649"/>
            <a:ext cx="1943907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FRUTOS SECOS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DRIED FRUITS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aixa de Texto 9">
            <a:extLst>
              <a:ext uri="{FF2B5EF4-FFF2-40B4-BE49-F238E27FC236}">
                <a16:creationId xmlns:a16="http://schemas.microsoft.com/office/drawing/2014/main" id="{6F270431-9048-61E3-C2A3-5E60151066C0}"/>
              </a:ext>
            </a:extLst>
          </p:cNvPr>
          <p:cNvSpPr txBox="1"/>
          <p:nvPr/>
        </p:nvSpPr>
        <p:spPr>
          <a:xfrm>
            <a:off x="4132436" y="7354686"/>
            <a:ext cx="1943907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BATATAS FRITAS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CHIPS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ixa de Texto 9">
            <a:extLst>
              <a:ext uri="{FF2B5EF4-FFF2-40B4-BE49-F238E27FC236}">
                <a16:creationId xmlns:a16="http://schemas.microsoft.com/office/drawing/2014/main" id="{AB53407A-BE95-88A5-C0FD-3AFBBE749CC0}"/>
              </a:ext>
            </a:extLst>
          </p:cNvPr>
          <p:cNvSpPr txBox="1"/>
          <p:nvPr/>
        </p:nvSpPr>
        <p:spPr>
          <a:xfrm>
            <a:off x="4132654" y="7933664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PROVA DE AZEITE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OLIVE OIL TASTING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aixa de Texto 9">
            <a:extLst>
              <a:ext uri="{FF2B5EF4-FFF2-40B4-BE49-F238E27FC236}">
                <a16:creationId xmlns:a16="http://schemas.microsoft.com/office/drawing/2014/main" id="{AA5B4B09-6737-0CA3-DF3E-478FFE6CA237}"/>
              </a:ext>
            </a:extLst>
          </p:cNvPr>
          <p:cNvSpPr txBox="1"/>
          <p:nvPr/>
        </p:nvSpPr>
        <p:spPr>
          <a:xfrm>
            <a:off x="349284" y="7941693"/>
            <a:ext cx="3253692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AGUARDENTE VELHA KOPKE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PORTUGUESE OLD BRANDY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aixa de Texto 9">
            <a:extLst>
              <a:ext uri="{FF2B5EF4-FFF2-40B4-BE49-F238E27FC236}">
                <a16:creationId xmlns:a16="http://schemas.microsoft.com/office/drawing/2014/main" id="{20B5ECF3-6879-5FCD-F8A4-D33DEFA6AAF3}"/>
              </a:ext>
            </a:extLst>
          </p:cNvPr>
          <p:cNvSpPr txBox="1"/>
          <p:nvPr/>
        </p:nvSpPr>
        <p:spPr>
          <a:xfrm>
            <a:off x="4134847" y="9057880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dirty="0">
                <a:solidFill>
                  <a:schemeClr val="tx1"/>
                </a:solidFill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SARDINHAS EM TOMATE</a:t>
            </a:r>
            <a:endParaRPr lang="pt-PT" sz="1400" b="1" i="0" dirty="0">
              <a:solidFill>
                <a:schemeClr val="tx1"/>
              </a:solidFill>
              <a:effectLst/>
              <a:latin typeface="DobraSlab Medium" panose="020006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SARDINES IN TOMATO SAUCE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aixa de Texto 9">
            <a:extLst>
              <a:ext uri="{FF2B5EF4-FFF2-40B4-BE49-F238E27FC236}">
                <a16:creationId xmlns:a16="http://schemas.microsoft.com/office/drawing/2014/main" id="{E4D825F3-EAA4-065B-1E34-BE55DB6BFA85}"/>
              </a:ext>
            </a:extLst>
          </p:cNvPr>
          <p:cNvSpPr txBox="1"/>
          <p:nvPr/>
        </p:nvSpPr>
        <p:spPr>
          <a:xfrm>
            <a:off x="350620" y="9113300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dirty="0">
                <a:solidFill>
                  <a:schemeClr val="tx1"/>
                </a:solidFill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FILETES DE CAVALA EM AZEITE</a:t>
            </a:r>
            <a:endParaRPr lang="pt-PT" sz="1400" b="1" i="0" dirty="0">
              <a:solidFill>
                <a:schemeClr val="tx1"/>
              </a:solidFill>
              <a:effectLst/>
              <a:latin typeface="DobraSlab Medium" panose="020006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MACKEREL FILLETS IN OLIVE OIL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aixa de Texto 9">
            <a:extLst>
              <a:ext uri="{FF2B5EF4-FFF2-40B4-BE49-F238E27FC236}">
                <a16:creationId xmlns:a16="http://schemas.microsoft.com/office/drawing/2014/main" id="{82B70CC8-B799-C03A-9D15-35511F40E0C5}"/>
              </a:ext>
            </a:extLst>
          </p:cNvPr>
          <p:cNvSpPr txBox="1"/>
          <p:nvPr/>
        </p:nvSpPr>
        <p:spPr>
          <a:xfrm>
            <a:off x="4132436" y="8522396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dirty="0">
                <a:solidFill>
                  <a:schemeClr val="tx1"/>
                </a:solidFill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FILETES DE ATUM EM AZEITE</a:t>
            </a:r>
            <a:endParaRPr lang="pt-PT" sz="1400" b="1" i="0" dirty="0">
              <a:solidFill>
                <a:schemeClr val="tx1"/>
              </a:solidFill>
              <a:effectLst/>
              <a:latin typeface="DobraSlab Medium" panose="020006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TUNA FILLETS IN OLIVE OIL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Caixa de Texto 9">
            <a:extLst>
              <a:ext uri="{FF2B5EF4-FFF2-40B4-BE49-F238E27FC236}">
                <a16:creationId xmlns:a16="http://schemas.microsoft.com/office/drawing/2014/main" id="{CBF59E80-5508-23D1-3445-61824E11FB1C}"/>
              </a:ext>
            </a:extLst>
          </p:cNvPr>
          <p:cNvSpPr txBox="1"/>
          <p:nvPr/>
        </p:nvSpPr>
        <p:spPr>
          <a:xfrm>
            <a:off x="350620" y="8492433"/>
            <a:ext cx="2987559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1" dirty="0">
                <a:solidFill>
                  <a:schemeClr val="tx1"/>
                </a:solidFill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PATÉ DE CAVALA</a:t>
            </a:r>
            <a:endParaRPr lang="pt-PT" sz="1400" b="1" i="0" dirty="0">
              <a:solidFill>
                <a:schemeClr val="tx1"/>
              </a:solidFill>
              <a:effectLst/>
              <a:latin typeface="DobraSlab Medium" panose="020006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b="0" i="0" dirty="0">
                <a:solidFill>
                  <a:schemeClr val="tx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MACKEREL PATE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900" dirty="0">
              <a:solidFill>
                <a:schemeClr val="tx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Box 50">
            <a:extLst>
              <a:ext uri="{FF2B5EF4-FFF2-40B4-BE49-F238E27FC236}">
                <a16:creationId xmlns:a16="http://schemas.microsoft.com/office/drawing/2014/main" id="{34F4C88C-0D68-5071-EC97-ADDCC06E1A3D}"/>
              </a:ext>
            </a:extLst>
          </p:cNvPr>
          <p:cNvSpPr txBox="1"/>
          <p:nvPr/>
        </p:nvSpPr>
        <p:spPr>
          <a:xfrm>
            <a:off x="3497569" y="7429578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2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49" name="TextBox 50">
            <a:extLst>
              <a:ext uri="{FF2B5EF4-FFF2-40B4-BE49-F238E27FC236}">
                <a16:creationId xmlns:a16="http://schemas.microsoft.com/office/drawing/2014/main" id="{F07C542F-8047-AF2F-611F-E24C17136B85}"/>
              </a:ext>
            </a:extLst>
          </p:cNvPr>
          <p:cNvSpPr txBox="1"/>
          <p:nvPr/>
        </p:nvSpPr>
        <p:spPr>
          <a:xfrm>
            <a:off x="6711903" y="7429578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2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50" name="TextBox 50">
            <a:extLst>
              <a:ext uri="{FF2B5EF4-FFF2-40B4-BE49-F238E27FC236}">
                <a16:creationId xmlns:a16="http://schemas.microsoft.com/office/drawing/2014/main" id="{E871C4D1-6127-6BA7-289D-B3B6961E0749}"/>
              </a:ext>
            </a:extLst>
          </p:cNvPr>
          <p:cNvSpPr txBox="1"/>
          <p:nvPr/>
        </p:nvSpPr>
        <p:spPr>
          <a:xfrm>
            <a:off x="3497568" y="7992814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8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ACBA64B-7E21-5E55-6ACF-302608614B21}"/>
              </a:ext>
            </a:extLst>
          </p:cNvPr>
          <p:cNvSpPr txBox="1"/>
          <p:nvPr/>
        </p:nvSpPr>
        <p:spPr>
          <a:xfrm>
            <a:off x="3397250" y="9140968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7,5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52" name="TextBox 50">
            <a:extLst>
              <a:ext uri="{FF2B5EF4-FFF2-40B4-BE49-F238E27FC236}">
                <a16:creationId xmlns:a16="http://schemas.microsoft.com/office/drawing/2014/main" id="{A3A1DE69-5338-798D-391E-327482833667}"/>
              </a:ext>
            </a:extLst>
          </p:cNvPr>
          <p:cNvSpPr txBox="1"/>
          <p:nvPr/>
        </p:nvSpPr>
        <p:spPr>
          <a:xfrm>
            <a:off x="6712852" y="6822621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2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54" name="TextBox 50">
            <a:extLst>
              <a:ext uri="{FF2B5EF4-FFF2-40B4-BE49-F238E27FC236}">
                <a16:creationId xmlns:a16="http://schemas.microsoft.com/office/drawing/2014/main" id="{D310930D-57CD-C4FC-9705-232AEC56ED77}"/>
              </a:ext>
            </a:extLst>
          </p:cNvPr>
          <p:cNvSpPr txBox="1"/>
          <p:nvPr/>
        </p:nvSpPr>
        <p:spPr>
          <a:xfrm>
            <a:off x="6659558" y="8041213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Medium" panose="02000606040000020004" pitchFamily="50" charset="0"/>
              </a:rPr>
              <a:t>4€</a:t>
            </a:r>
          </a:p>
        </p:txBody>
      </p:sp>
      <p:sp>
        <p:nvSpPr>
          <p:cNvPr id="57" name="TextBox 50">
            <a:extLst>
              <a:ext uri="{FF2B5EF4-FFF2-40B4-BE49-F238E27FC236}">
                <a16:creationId xmlns:a16="http://schemas.microsoft.com/office/drawing/2014/main" id="{49D7962E-95DC-16BD-5AC8-F7C366E5FA03}"/>
              </a:ext>
            </a:extLst>
          </p:cNvPr>
          <p:cNvSpPr txBox="1"/>
          <p:nvPr/>
        </p:nvSpPr>
        <p:spPr>
          <a:xfrm>
            <a:off x="6551623" y="9152629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8,5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62" name="TextBox 50">
            <a:extLst>
              <a:ext uri="{FF2B5EF4-FFF2-40B4-BE49-F238E27FC236}">
                <a16:creationId xmlns:a16="http://schemas.microsoft.com/office/drawing/2014/main" id="{3AAE873B-AB59-5CCF-B140-B91C65789BF5}"/>
              </a:ext>
            </a:extLst>
          </p:cNvPr>
          <p:cNvSpPr txBox="1"/>
          <p:nvPr/>
        </p:nvSpPr>
        <p:spPr>
          <a:xfrm>
            <a:off x="6694278" y="8518471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9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64" name="TextBox 50">
            <a:extLst>
              <a:ext uri="{FF2B5EF4-FFF2-40B4-BE49-F238E27FC236}">
                <a16:creationId xmlns:a16="http://schemas.microsoft.com/office/drawing/2014/main" id="{52C82AD4-D398-29B1-A02E-F115B521106F}"/>
              </a:ext>
            </a:extLst>
          </p:cNvPr>
          <p:cNvSpPr txBox="1"/>
          <p:nvPr/>
        </p:nvSpPr>
        <p:spPr>
          <a:xfrm>
            <a:off x="3497568" y="8563409"/>
            <a:ext cx="100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C00000"/>
                </a:solidFill>
                <a:latin typeface="DobraSlab Bold" panose="02000506040000020004" pitchFamily="50" charset="0"/>
              </a:rPr>
              <a:t>7</a:t>
            </a:r>
            <a:r>
              <a:rPr lang="pt-PT" sz="1400" dirty="0">
                <a:solidFill>
                  <a:srgbClr val="C00000"/>
                </a:solidFill>
                <a:latin typeface="DobraSlab Medium" panose="02000606040000020004" pitchFamily="50" charset="0"/>
              </a:rPr>
              <a:t>€</a:t>
            </a:r>
          </a:p>
        </p:txBody>
      </p:sp>
      <p:sp>
        <p:nvSpPr>
          <p:cNvPr id="66" name="Caixa de Texto 9">
            <a:extLst>
              <a:ext uri="{FF2B5EF4-FFF2-40B4-BE49-F238E27FC236}">
                <a16:creationId xmlns:a16="http://schemas.microsoft.com/office/drawing/2014/main" id="{FD5A256C-B48D-DC48-7295-497B94FFFA87}"/>
              </a:ext>
            </a:extLst>
          </p:cNvPr>
          <p:cNvSpPr txBox="1"/>
          <p:nvPr/>
        </p:nvSpPr>
        <p:spPr>
          <a:xfrm>
            <a:off x="451203" y="7054699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_ _ _ _ _ _ _ _ _ _ _ _ _ _ _ _ _ _ _ _ _ _ _ _ _ _ _ _ _ _ _ _ _ _ _ _ _ _ _ _ _ _ _ _ _ _ </a:t>
            </a:r>
            <a:endParaRPr lang="pt-PT" sz="12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sp>
        <p:nvSpPr>
          <p:cNvPr id="67" name="Caixa de Texto 9">
            <a:extLst>
              <a:ext uri="{FF2B5EF4-FFF2-40B4-BE49-F238E27FC236}">
                <a16:creationId xmlns:a16="http://schemas.microsoft.com/office/drawing/2014/main" id="{45A55F27-0ECD-2976-06C4-DFA87393463C}"/>
              </a:ext>
            </a:extLst>
          </p:cNvPr>
          <p:cNvSpPr txBox="1"/>
          <p:nvPr/>
        </p:nvSpPr>
        <p:spPr>
          <a:xfrm>
            <a:off x="475667" y="7656371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4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</a:t>
            </a: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  <a:r>
              <a:rPr lang="pt-PT" sz="14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_ _ _ _ _ _ _ _ _ _ _ _ _ _ _ _ _ _ _ _ _ _ _ _ _ _ _ _ _ __ _ _ _ _ _ _ _ </a:t>
            </a:r>
            <a:endParaRPr lang="pt-PT" sz="14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sp>
        <p:nvSpPr>
          <p:cNvPr id="74" name="Caixa de Texto 9">
            <a:extLst>
              <a:ext uri="{FF2B5EF4-FFF2-40B4-BE49-F238E27FC236}">
                <a16:creationId xmlns:a16="http://schemas.microsoft.com/office/drawing/2014/main" id="{C85C7D4C-78B1-1AD0-3A18-26D7EC3EDF6D}"/>
              </a:ext>
            </a:extLst>
          </p:cNvPr>
          <p:cNvSpPr txBox="1"/>
          <p:nvPr/>
        </p:nvSpPr>
        <p:spPr>
          <a:xfrm>
            <a:off x="437555" y="8217063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_ _ _ _ _ _ _ _ _ _ _ _ _ _ _ _ _ _ _ _ _ _ _ _ _ _ _ _ _ _ _ _ _ _ _ _ _ _ _ _ _ _ _ _ _ _</a:t>
            </a:r>
            <a:endParaRPr lang="pt-PT" sz="12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sp>
        <p:nvSpPr>
          <p:cNvPr id="82" name="Caixa de Texto 9">
            <a:extLst>
              <a:ext uri="{FF2B5EF4-FFF2-40B4-BE49-F238E27FC236}">
                <a16:creationId xmlns:a16="http://schemas.microsoft.com/office/drawing/2014/main" id="{D548D469-E635-2536-9C7D-EE95F5CBF5A3}"/>
              </a:ext>
            </a:extLst>
          </p:cNvPr>
          <p:cNvSpPr txBox="1"/>
          <p:nvPr/>
        </p:nvSpPr>
        <p:spPr>
          <a:xfrm>
            <a:off x="460887" y="8807969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_ _ _ _ _ _ _ _ _ _ _ _ _ _ _ _ _ _ _ _ _ _ _ _ _ _ _ _ _ _ _ _ _ _ _ _ _ _ _ _ _ _ _ _ _ _</a:t>
            </a:r>
            <a:endParaRPr lang="pt-PT" sz="12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sp>
        <p:nvSpPr>
          <p:cNvPr id="84" name="Caixa de Texto 9">
            <a:extLst>
              <a:ext uri="{FF2B5EF4-FFF2-40B4-BE49-F238E27FC236}">
                <a16:creationId xmlns:a16="http://schemas.microsoft.com/office/drawing/2014/main" id="{CF3A8C8C-7CCB-C12D-44C8-C60271A4A700}"/>
              </a:ext>
            </a:extLst>
          </p:cNvPr>
          <p:cNvSpPr txBox="1"/>
          <p:nvPr/>
        </p:nvSpPr>
        <p:spPr>
          <a:xfrm>
            <a:off x="409036" y="9445699"/>
            <a:ext cx="6771205" cy="4548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0" dirty="0">
                <a:solidFill>
                  <a:schemeClr val="tx1"/>
                </a:solidFill>
                <a:effectLst/>
                <a:latin typeface="DobraSlab Medium" panose="020006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 _ _ _ _ _ _ _ _ _ _ _ _ _ _ _ _ _ _ _ _ _ _ _ _ _ _ _ _ _ _ _ _ _ _ _ _ _ _ _ _ _ _ _ _ _ _ _ _ _ _ _ _ _ _ _ _ _ _</a:t>
            </a:r>
            <a:endParaRPr lang="pt-PT" sz="1200" dirty="0">
              <a:solidFill>
                <a:schemeClr val="tx1"/>
              </a:solidFill>
              <a:latin typeface="DobraSlab Book" panose="02000506040000020004" pitchFamily="50" charset="0"/>
            </a:endParaRPr>
          </a:p>
        </p:txBody>
      </p:sp>
      <p:pic>
        <p:nvPicPr>
          <p:cNvPr id="2" name="Imagem 1" descr="Uma imagem com símbolo, logótipo, Gráficos, Tipo de letra&#10;&#10;Descrição gerada automaticamente">
            <a:extLst>
              <a:ext uri="{FF2B5EF4-FFF2-40B4-BE49-F238E27FC236}">
                <a16:creationId xmlns:a16="http://schemas.microsoft.com/office/drawing/2014/main" id="{C1FDB50D-5F48-EB5E-E7D4-FD6E3AC01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127" y="165100"/>
            <a:ext cx="1591506" cy="152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9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173FFF02-1007-B642-AD8B-F6DFCBAD72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" t="30504" b="5121"/>
          <a:stretch/>
        </p:blipFill>
        <p:spPr>
          <a:xfrm>
            <a:off x="0" y="0"/>
            <a:ext cx="7556500" cy="10671464"/>
          </a:xfrm>
          <a:prstGeom prst="rect">
            <a:avLst/>
          </a:prstGeom>
        </p:spPr>
      </p:pic>
      <p:sp>
        <p:nvSpPr>
          <p:cNvPr id="17" name="CaixaDeTexto 28">
            <a:extLst>
              <a:ext uri="{FF2B5EF4-FFF2-40B4-BE49-F238E27FC236}">
                <a16:creationId xmlns:a16="http://schemas.microsoft.com/office/drawing/2014/main" id="{750BD088-9308-CB46-8734-0A256F89C58B}"/>
              </a:ext>
            </a:extLst>
          </p:cNvPr>
          <p:cNvSpPr txBox="1"/>
          <p:nvPr/>
        </p:nvSpPr>
        <p:spPr>
          <a:xfrm>
            <a:off x="514334" y="406002"/>
            <a:ext cx="325045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PT" sz="2800" dirty="0">
                <a:solidFill>
                  <a:srgbClr val="A50021"/>
                </a:solidFill>
                <a:latin typeface="DobraSlab Medium" panose="02000506040000020004" pitchFamily="2" charset="77"/>
              </a:rPr>
              <a:t>VINHO A COPO</a:t>
            </a:r>
          </a:p>
          <a:p>
            <a:r>
              <a:rPr lang="pt-PT" sz="2000" dirty="0">
                <a:solidFill>
                  <a:srgbClr val="A50021"/>
                </a:solidFill>
                <a:latin typeface="DobraSlab Book" panose="02000506040000020004" pitchFamily="2" charset="77"/>
              </a:rPr>
              <a:t>WINE BY THE GLASS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FF1EF02-361F-4EDC-BEAE-4AACAAEE962D}"/>
              </a:ext>
            </a:extLst>
          </p:cNvPr>
          <p:cNvSpPr/>
          <p:nvPr/>
        </p:nvSpPr>
        <p:spPr>
          <a:xfrm>
            <a:off x="3822887" y="10375900"/>
            <a:ext cx="3427541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PT" sz="700" dirty="0">
                <a:solidFill>
                  <a:prstClr val="black">
                    <a:lumMod val="65000"/>
                    <a:lumOff val="35000"/>
                  </a:prstClr>
                </a:solidFill>
                <a:latin typeface="DobraSlab Book" panose="02000506040000020004" pitchFamily="50" charset="0"/>
              </a:rPr>
              <a:t>OS PREÇOS INCLUEM  I.V.A. À TAXA EM VIGOR | PRICES INCLUDE VAT AT LEGAL RATE</a:t>
            </a:r>
          </a:p>
        </p:txBody>
      </p:sp>
      <p:sp>
        <p:nvSpPr>
          <p:cNvPr id="35" name="Retângulo 31">
            <a:extLst>
              <a:ext uri="{FF2B5EF4-FFF2-40B4-BE49-F238E27FC236}">
                <a16:creationId xmlns:a16="http://schemas.microsoft.com/office/drawing/2014/main" id="{A0567278-9E69-445E-846A-AD1BD93B83C3}"/>
              </a:ext>
            </a:extLst>
          </p:cNvPr>
          <p:cNvSpPr/>
          <p:nvPr/>
        </p:nvSpPr>
        <p:spPr>
          <a:xfrm>
            <a:off x="514335" y="1527988"/>
            <a:ext cx="995099" cy="1504054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WHITE</a:t>
            </a: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42" name="Retângulo 57">
            <a:extLst>
              <a:ext uri="{FF2B5EF4-FFF2-40B4-BE49-F238E27FC236}">
                <a16:creationId xmlns:a16="http://schemas.microsoft.com/office/drawing/2014/main" id="{8764534A-08EB-4D82-831E-A7E4A158B5CA}"/>
              </a:ext>
            </a:extLst>
          </p:cNvPr>
          <p:cNvSpPr/>
          <p:nvPr/>
        </p:nvSpPr>
        <p:spPr>
          <a:xfrm>
            <a:off x="514335" y="3136849"/>
            <a:ext cx="995099" cy="2056922"/>
          </a:xfrm>
          <a:prstGeom prst="rect">
            <a:avLst/>
          </a:prstGeom>
          <a:solidFill>
            <a:srgbClr val="9927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RUBY</a:t>
            </a: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56" name="Retângulo 73">
            <a:extLst>
              <a:ext uri="{FF2B5EF4-FFF2-40B4-BE49-F238E27FC236}">
                <a16:creationId xmlns:a16="http://schemas.microsoft.com/office/drawing/2014/main" id="{785E100B-7BE5-4F64-A16D-2586A655D515}"/>
              </a:ext>
            </a:extLst>
          </p:cNvPr>
          <p:cNvSpPr/>
          <p:nvPr/>
        </p:nvSpPr>
        <p:spPr>
          <a:xfrm>
            <a:off x="514335" y="5344542"/>
            <a:ext cx="995099" cy="2943759"/>
          </a:xfrm>
          <a:prstGeom prst="rect">
            <a:avLst/>
          </a:prstGeom>
          <a:solidFill>
            <a:srgbClr val="8D7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TAWNY</a:t>
            </a: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59" name="Retângulo 83">
            <a:extLst>
              <a:ext uri="{FF2B5EF4-FFF2-40B4-BE49-F238E27FC236}">
                <a16:creationId xmlns:a16="http://schemas.microsoft.com/office/drawing/2014/main" id="{9C44FFAD-BD0A-49BA-90A2-DA8C8803C738}"/>
              </a:ext>
            </a:extLst>
          </p:cNvPr>
          <p:cNvSpPr/>
          <p:nvPr/>
        </p:nvSpPr>
        <p:spPr>
          <a:xfrm>
            <a:off x="514333" y="8439072"/>
            <a:ext cx="995099" cy="113221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STILL WINES</a:t>
            </a:r>
          </a:p>
        </p:txBody>
      </p:sp>
      <p:sp>
        <p:nvSpPr>
          <p:cNvPr id="62" name="Retângulo 83">
            <a:extLst>
              <a:ext uri="{FF2B5EF4-FFF2-40B4-BE49-F238E27FC236}">
                <a16:creationId xmlns:a16="http://schemas.microsoft.com/office/drawing/2014/main" id="{8DF831A8-D6AD-4FD1-9830-C8BD04C4C3E4}"/>
              </a:ext>
            </a:extLst>
          </p:cNvPr>
          <p:cNvSpPr/>
          <p:nvPr/>
        </p:nvSpPr>
        <p:spPr>
          <a:xfrm>
            <a:off x="514333" y="9676094"/>
            <a:ext cx="995099" cy="585232"/>
          </a:xfrm>
          <a:prstGeom prst="rect">
            <a:avLst/>
          </a:prstGeom>
          <a:solidFill>
            <a:srgbClr val="FC9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 MIX</a:t>
            </a:r>
          </a:p>
        </p:txBody>
      </p:sp>
      <p:graphicFrame>
        <p:nvGraphicFramePr>
          <p:cNvPr id="64" name="Table 5">
            <a:extLst>
              <a:ext uri="{FF2B5EF4-FFF2-40B4-BE49-F238E27FC236}">
                <a16:creationId xmlns:a16="http://schemas.microsoft.com/office/drawing/2014/main" id="{B954A630-7FB7-4E01-BB4F-4E2D18AC3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39762"/>
              </p:ext>
            </p:extLst>
          </p:nvPr>
        </p:nvGraphicFramePr>
        <p:xfrm>
          <a:off x="1790699" y="9758573"/>
          <a:ext cx="5041389" cy="452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PORTO TÓNICO  | PORT &amp; TONIC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6,00€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5108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TÓNICO ROSÉ | PINK TONIC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6,50€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11498"/>
                  </a:ext>
                </a:extLst>
              </a:tr>
            </a:tbl>
          </a:graphicData>
        </a:graphic>
      </p:graphicFrame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CEFA9E1D-3DF5-4C1E-81AA-E07EB15F2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601882"/>
              </p:ext>
            </p:extLst>
          </p:nvPr>
        </p:nvGraphicFramePr>
        <p:xfrm>
          <a:off x="1790699" y="1316990"/>
          <a:ext cx="5041389" cy="1740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60853">
                <a:tc>
                  <a:txBody>
                    <a:bodyPr/>
                    <a:lstStyle/>
                    <a:p>
                      <a:pPr algn="l" fontAlgn="t"/>
                      <a:endParaRPr lang="pt-PT" sz="1800" b="0" i="0" u="none" strike="noStrike" dirty="0">
                        <a:solidFill>
                          <a:srgbClr val="00000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700" b="1" u="none" strike="noStrike" dirty="0">
                          <a:effectLst/>
                          <a:latin typeface="DobraSlab Light" panose="02000506040000020004" pitchFamily="50" charset="0"/>
                        </a:rPr>
                        <a:t>A COPO</a:t>
                      </a:r>
                    </a:p>
                    <a:p>
                      <a:pPr algn="r" fontAlgn="ctr"/>
                      <a:r>
                        <a:rPr lang="pt-PT" sz="700" u="none" strike="noStrike" dirty="0">
                          <a:effectLst/>
                          <a:latin typeface="DobraSlab Light" panose="02000506040000020004" pitchFamily="50" charset="0"/>
                        </a:rPr>
                        <a:t>BY THE GLASS</a:t>
                      </a:r>
                      <a:endParaRPr lang="pt-PT" sz="7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700" b="1" u="none" strike="noStrike" dirty="0">
                          <a:effectLst/>
                          <a:latin typeface="DobraSlab Light" panose="02000506040000020004" pitchFamily="50" charset="0"/>
                        </a:rPr>
                        <a:t>A GARRAFA*</a:t>
                      </a:r>
                      <a:endParaRPr lang="pt-PT" sz="700" b="1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  <a:p>
                      <a:pPr algn="r" fontAlgn="ctr"/>
                      <a:r>
                        <a:rPr lang="pt-PT" sz="700" u="none" strike="noStrike" dirty="0">
                          <a:effectLst/>
                          <a:latin typeface="DobraSlab Light" panose="02000506040000020004" pitchFamily="50" charset="0"/>
                        </a:rPr>
                        <a:t>75CL BOTTLE*</a:t>
                      </a:r>
                      <a:endParaRPr lang="pt-PT" sz="7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690450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BURMESTER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 EXTRA</a:t>
                      </a: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 DRY WHITE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3,00€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14,00 €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51086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KOPKE DRY WHITE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3,10€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16,00 €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11498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BARROS WHITE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2,80€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12,60 €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75788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BARROS</a:t>
                      </a:r>
                      <a:r>
                        <a:rPr lang="pt-PT" sz="1050" b="0" i="0" baseline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LÁGRIMA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3,10€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 15,50 €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202200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OPKE WHITE COLHEITA 2004</a:t>
                      </a:r>
                      <a:endParaRPr lang="pt-PT" sz="100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 9,00€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70,00 €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KOPKE 10Y OLD WHITE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6,50€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40,00 €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709189"/>
                  </a:ext>
                </a:extLst>
              </a:tr>
              <a:tr h="2081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KOPKE 20Y OLD WHITE 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11,50€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50,00 €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706393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6F7CDE07-94B8-4364-B104-4AF03A8A1C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55561"/>
              </p:ext>
            </p:extLst>
          </p:nvPr>
        </p:nvGraphicFramePr>
        <p:xfrm>
          <a:off x="1790699" y="3164416"/>
          <a:ext cx="5041389" cy="2037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CÁLEM ROSÉ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17,00 €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063169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BARROS RUBY 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2,80€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12,60 €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5108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BARROS RUBY RESERVA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3,80€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17,90 €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1149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KOPKE RUBY RESERVA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4,00€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20,00 €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7578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BURMESTER SOTTO VOCE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3,90€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53806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BARROS L.B.V. 2019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4,50€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21,50 €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488787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CÁLEM L.B.V. 2019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5,00€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24,00 €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3115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BURMESTER </a:t>
                      </a:r>
                      <a:r>
                        <a:rPr lang="pt-PT" sz="1050" b="0" i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LBV 2019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5,50€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22,00 €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37192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BURMESTER QTA ARNOZELO VINTAGE 2021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18,00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66,00 €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71037"/>
                  </a:ext>
                </a:extLst>
              </a:tr>
            </a:tbl>
          </a:graphicData>
        </a:graphic>
      </p:graphicFrame>
      <p:graphicFrame>
        <p:nvGraphicFramePr>
          <p:cNvPr id="23" name="Table 5">
            <a:extLst>
              <a:ext uri="{FF2B5EF4-FFF2-40B4-BE49-F238E27FC236}">
                <a16:creationId xmlns:a16="http://schemas.microsoft.com/office/drawing/2014/main" id="{8D71CEF0-5C1B-4590-815E-545D2E5B6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965346"/>
              </p:ext>
            </p:extLst>
          </p:nvPr>
        </p:nvGraphicFramePr>
        <p:xfrm>
          <a:off x="1790699" y="5355770"/>
          <a:ext cx="5041389" cy="2943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BARROS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2,80€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12,60 €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364794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BARROS RESERVA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3,80€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17,90 €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953215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BURMESTER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 JOCKEY CLUB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3,90€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67748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BARROS 10Y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 OLD TAWNY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5,00€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   23,60 €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85825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GILBERTS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 10Y OLD TAWNY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5,00€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23,30 €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336777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BURMESTER 10Y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 5,80€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24,00 €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64870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CÁLEM 20Y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9,00€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 49,00 €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739419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30Y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13,50€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114,00 €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523629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BURMESTER 40Y OLD TAWNY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19,00€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111,00 €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42817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CÁLEM COLHEITA 2010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6,50€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34,50 €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30785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KOPKE COLHEITA 2003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9,50€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60,00 €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BURMESTER COLHEITA 1978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18,00€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131,00 €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499902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BARROS</a:t>
                      </a:r>
                      <a:r>
                        <a:rPr lang="pt-PT" sz="1100" b="0" i="0" baseline="0" dirty="0">
                          <a:effectLst/>
                          <a:latin typeface="DobraSlab Light" panose="02000506040000020004" pitchFamily="50" charset="0"/>
                          <a:cs typeface="Times New Roman" panose="02020603050405020304" pitchFamily="18" charset="0"/>
                        </a:rPr>
                        <a:t> COLHEITA 1974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15,50€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176,00 €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506449"/>
                  </a:ext>
                </a:extLst>
              </a:tr>
            </a:tbl>
          </a:graphicData>
        </a:graphic>
      </p:graphicFrame>
      <p:sp>
        <p:nvSpPr>
          <p:cNvPr id="25" name="TextBox 64">
            <a:extLst>
              <a:ext uri="{FF2B5EF4-FFF2-40B4-BE49-F238E27FC236}">
                <a16:creationId xmlns:a16="http://schemas.microsoft.com/office/drawing/2014/main" id="{6FEE4703-2776-F047-A763-1A25EE797BAA}"/>
              </a:ext>
            </a:extLst>
          </p:cNvPr>
          <p:cNvSpPr txBox="1"/>
          <p:nvPr/>
        </p:nvSpPr>
        <p:spPr>
          <a:xfrm>
            <a:off x="6814903" y="2845774"/>
            <a:ext cx="596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>
                <a:latin typeface="DobraSlab Light" panose="02000506040000020004" pitchFamily="50" charset="0"/>
              </a:rPr>
              <a:t>(37,5cl)</a:t>
            </a:r>
          </a:p>
        </p:txBody>
      </p:sp>
      <p:sp>
        <p:nvSpPr>
          <p:cNvPr id="26" name="TextBox 66">
            <a:extLst>
              <a:ext uri="{FF2B5EF4-FFF2-40B4-BE49-F238E27FC236}">
                <a16:creationId xmlns:a16="http://schemas.microsoft.com/office/drawing/2014/main" id="{1D3F0FCA-8180-B943-A78D-94F6D81DA7D3}"/>
              </a:ext>
            </a:extLst>
          </p:cNvPr>
          <p:cNvSpPr txBox="1"/>
          <p:nvPr/>
        </p:nvSpPr>
        <p:spPr>
          <a:xfrm>
            <a:off x="6801784" y="6280301"/>
            <a:ext cx="596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>
              <a:defRPr sz="900">
                <a:latin typeface="DobraSlab Light" panose="02000506040000020004" pitchFamily="50" charset="0"/>
              </a:defRPr>
            </a:lvl1pPr>
          </a:lstStyle>
          <a:p>
            <a:r>
              <a:rPr lang="pt-PT" dirty="0"/>
              <a:t>(50cl)</a:t>
            </a:r>
          </a:p>
        </p:txBody>
      </p:sp>
      <p:graphicFrame>
        <p:nvGraphicFramePr>
          <p:cNvPr id="19" name="Table 5">
            <a:extLst>
              <a:ext uri="{FF2B5EF4-FFF2-40B4-BE49-F238E27FC236}">
                <a16:creationId xmlns:a16="http://schemas.microsoft.com/office/drawing/2014/main" id="{20BB7415-7009-46AF-BD68-6B5631A69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19619"/>
              </p:ext>
            </p:extLst>
          </p:nvPr>
        </p:nvGraphicFramePr>
        <p:xfrm>
          <a:off x="1790699" y="8417315"/>
          <a:ext cx="5041389" cy="1176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4144188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1837268"/>
                    </a:ext>
                  </a:extLst>
                </a:gridCol>
                <a:gridCol w="774189">
                  <a:extLst>
                    <a:ext uri="{9D8B030D-6E8A-4147-A177-3AD203B41FA5}">
                      <a16:colId xmlns:a16="http://schemas.microsoft.com/office/drawing/2014/main" val="231721203"/>
                    </a:ext>
                  </a:extLst>
                </a:gridCol>
              </a:tblGrid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TAVEDO ROSÉ</a:t>
                      </a:r>
                      <a:endParaRPr lang="pt-PT" sz="1100" b="0" i="0" dirty="0">
                        <a:effectLst/>
                        <a:latin typeface="DobraSlab Light" panose="02000506040000020004" pitchFamily="50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2,20€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10,00 €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51086"/>
                  </a:ext>
                </a:extLst>
              </a:tr>
              <a:tr h="271046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S.LUIZ KOPKE BRANCO | WHITE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3,70€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DobraSlab Light" panose="02000506040000020004" pitchFamily="50" charset="0"/>
                        </a:rPr>
                        <a:t>14,00€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336520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S.LUIZ KOPKE RESERVA BRANCO | WHITE</a:t>
                      </a: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4,70€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18,00 €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1149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100" b="0" i="0" dirty="0">
                          <a:effectLst/>
                          <a:latin typeface="DobraSlab Light" panose="02000506040000020004" pitchFamily="50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BURMESTER TINTO | RED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3,50€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  <a:latin typeface="DobraSlab Light" panose="02000506040000020004" pitchFamily="50" charset="0"/>
                        </a:rPr>
                        <a:t>12,50 </a:t>
                      </a:r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75788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050" b="0" i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CASA</a:t>
                      </a:r>
                      <a:r>
                        <a:rPr lang="pt-PT" sz="1050" b="0" i="0" baseline="0" dirty="0">
                          <a:effectLst/>
                          <a:latin typeface="DobraSlab Light" panose="02000506040000020004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BURMESTER TINTO | RED</a:t>
                      </a:r>
                      <a:endParaRPr lang="pt-PT" sz="1050" b="0" i="0" dirty="0">
                        <a:effectLst/>
                        <a:latin typeface="DobraSlab Light" panose="0200050604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5,00€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u="none" strike="noStrike" dirty="0">
                          <a:effectLst/>
                          <a:latin typeface="DobraSlab Light" panose="02000506040000020004" pitchFamily="50" charset="0"/>
                        </a:rPr>
                        <a:t>20,00 €</a:t>
                      </a:r>
                      <a:endParaRPr lang="pt-PT" sz="1000" b="0" i="0" u="none" strike="noStrike" dirty="0">
                        <a:solidFill>
                          <a:srgbClr val="231F20"/>
                        </a:solidFill>
                        <a:effectLst/>
                        <a:latin typeface="DobraSlab Light" panose="02000506040000020004" pitchFamily="50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2172156"/>
                  </a:ext>
                </a:extLst>
              </a:tr>
            </a:tbl>
          </a:graphicData>
        </a:graphic>
      </p:graphicFrame>
      <p:pic>
        <p:nvPicPr>
          <p:cNvPr id="3" name="Imagem 2" descr="Uma imagem com símbolo, logótipo, Gráficos, Tipo de letra&#10;&#10;Descrição gerada automaticamente">
            <a:extLst>
              <a:ext uri="{FF2B5EF4-FFF2-40B4-BE49-F238E27FC236}">
                <a16:creationId xmlns:a16="http://schemas.microsoft.com/office/drawing/2014/main" id="{4311AC7F-A57D-0CB5-2255-6207FB879F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250" y="151238"/>
            <a:ext cx="1207853" cy="115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27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6196</TotalTime>
  <Words>895</Words>
  <Application>Microsoft Office PowerPoint</Application>
  <PresentationFormat>Personalizados</PresentationFormat>
  <Paragraphs>225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DobraSlab Bold</vt:lpstr>
      <vt:lpstr>DobraSlab Book</vt:lpstr>
      <vt:lpstr>DobraSlab Light</vt:lpstr>
      <vt:lpstr>DobraSlab Medium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Cassilda Santos</dc:creator>
  <cp:lastModifiedBy>Mariana Lourenço</cp:lastModifiedBy>
  <cp:revision>264</cp:revision>
  <cp:lastPrinted>2024-03-17T12:29:20Z</cp:lastPrinted>
  <dcterms:created xsi:type="dcterms:W3CDTF">2018-02-19T16:39:20Z</dcterms:created>
  <dcterms:modified xsi:type="dcterms:W3CDTF">2024-05-10T11:36:24Z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2018-02-19T00:00:00Z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2018-02-19T00:00:00Z</vt:filetime>
  </property>
</Properties>
</file>