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7556500" cy="106934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0"/>
    <a:srgbClr val="FFAC1A"/>
    <a:srgbClr val="FFD200"/>
    <a:srgbClr val="FCD400"/>
    <a:srgbClr val="FFCB00"/>
    <a:srgbClr val="CBB68C"/>
    <a:srgbClr val="EBE9E2"/>
    <a:srgbClr val="F4F1EA"/>
    <a:srgbClr val="E2D8B0"/>
    <a:srgbClr val="EBA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>
      <p:cViewPr>
        <p:scale>
          <a:sx n="102" d="100"/>
          <a:sy n="102" d="100"/>
        </p:scale>
        <p:origin x="1406" y="-31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9B5C4-2255-624C-97CC-1D0B5B48B7D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2026-ADEA-AE4E-8B5C-18A141B70F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F2026-ADEA-AE4E-8B5C-18A141B70F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877C1331-8A4D-3F4C-9EF7-2AAD0F80CD7F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651F3852-C145-D044-96BE-0C398FACD558}"/>
              </a:ext>
            </a:extLst>
          </p:cNvPr>
          <p:cNvSpPr/>
          <p:nvPr/>
        </p:nvSpPr>
        <p:spPr>
          <a:xfrm>
            <a:off x="-31750" y="7997624"/>
            <a:ext cx="7588250" cy="2773798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37AC1EF-9094-AE44-BC4B-6521FCCCEEF1}"/>
              </a:ext>
            </a:extLst>
          </p:cNvPr>
          <p:cNvSpPr txBox="1"/>
          <p:nvPr/>
        </p:nvSpPr>
        <p:spPr>
          <a:xfrm>
            <a:off x="268840" y="8821056"/>
            <a:ext cx="267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dobe Garamond Pro Bold" panose="02020502060506020403" pitchFamily="18" charset="77"/>
              </a:rPr>
              <a:t>APERITIVOS </a:t>
            </a:r>
            <a:r>
              <a:rPr lang="pt-PT" sz="1600" dirty="0">
                <a:latin typeface="Adobe Garamond Pro" panose="02020502060506020403" pitchFamily="18" charset="77"/>
              </a:rPr>
              <a:t>SNACKS</a:t>
            </a:r>
            <a:endParaRPr lang="pt-PT" sz="2000" dirty="0">
              <a:latin typeface="Adobe Garamond Pro" panose="02020502060506020403" pitchFamily="18" charset="7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9B781E-EF7E-8B43-BBB9-1C02297AFDA2}"/>
              </a:ext>
            </a:extLst>
          </p:cNvPr>
          <p:cNvSpPr txBox="1"/>
          <p:nvPr/>
        </p:nvSpPr>
        <p:spPr>
          <a:xfrm>
            <a:off x="4139682" y="1841500"/>
            <a:ext cx="29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PACKS DE PROVAS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PACKS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1238E2B-7C38-BC43-9384-3BDA93FBB054}"/>
              </a:ext>
            </a:extLst>
          </p:cNvPr>
          <p:cNvSpPr/>
          <p:nvPr/>
        </p:nvSpPr>
        <p:spPr>
          <a:xfrm>
            <a:off x="417512" y="10191234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66E2BDD-3CE6-E14F-B14C-22039BA221A8}"/>
              </a:ext>
            </a:extLst>
          </p:cNvPr>
          <p:cNvSpPr/>
          <p:nvPr/>
        </p:nvSpPr>
        <p:spPr>
          <a:xfrm>
            <a:off x="417512" y="10342890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F1575BA-5F97-448C-87A1-0EE6E75D2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92678"/>
              </p:ext>
            </p:extLst>
          </p:nvPr>
        </p:nvGraphicFramePr>
        <p:xfrm>
          <a:off x="3561476" y="7956823"/>
          <a:ext cx="2907903" cy="2083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252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413651">
                  <a:extLst>
                    <a:ext uri="{9D8B030D-6E8A-4147-A177-3AD203B41FA5}">
                      <a16:colId xmlns:a16="http://schemas.microsoft.com/office/drawing/2014/main" val="231721203"/>
                    </a:ext>
                  </a:extLst>
                </a:gridCol>
              </a:tblGrid>
              <a:tr h="1652207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endParaRPr lang="pt-PT" sz="11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Azeitonas                                                              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Olives</a:t>
                      </a: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Batatas Fritas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Frutos Secos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Dried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Fruits</a:t>
                      </a:r>
                      <a:endParaRPr lang="pt-PT" sz="11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</a:t>
                      </a: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</a:t>
                      </a: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43093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Bolachas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Crackers</a:t>
                      </a: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825124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F9EDC68E-292C-2E48-A811-E6C499F6345C}"/>
              </a:ext>
            </a:extLst>
          </p:cNvPr>
          <p:cNvSpPr/>
          <p:nvPr/>
        </p:nvSpPr>
        <p:spPr>
          <a:xfrm>
            <a:off x="50207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 de Texto 9">
            <a:extLst>
              <a:ext uri="{FF2B5EF4-FFF2-40B4-BE49-F238E27FC236}">
                <a16:creationId xmlns:a16="http://schemas.microsoft.com/office/drawing/2014/main" id="{FA6E707D-F538-D04F-A5CC-E59DD7DC930A}"/>
              </a:ext>
            </a:extLst>
          </p:cNvPr>
          <p:cNvSpPr txBox="1"/>
          <p:nvPr/>
        </p:nvSpPr>
        <p:spPr>
          <a:xfrm>
            <a:off x="56092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CLÁSSICO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CLASSIC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ixa de Texto 9">
            <a:extLst>
              <a:ext uri="{FF2B5EF4-FFF2-40B4-BE49-F238E27FC236}">
                <a16:creationId xmlns:a16="http://schemas.microsoft.com/office/drawing/2014/main" id="{03B14455-41F0-B345-9B46-5C4DDBEBBEEA}"/>
              </a:ext>
            </a:extLst>
          </p:cNvPr>
          <p:cNvSpPr txBox="1"/>
          <p:nvPr/>
        </p:nvSpPr>
        <p:spPr>
          <a:xfrm>
            <a:off x="2084928" y="3075270"/>
            <a:ext cx="1476548" cy="108277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ranco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T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Dry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Reserva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uby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Colheita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2011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DB820E5-0D8F-0841-A389-E820018902C6}"/>
              </a:ext>
            </a:extLst>
          </p:cNvPr>
          <p:cNvSpPr/>
          <p:nvPr/>
        </p:nvSpPr>
        <p:spPr>
          <a:xfrm>
            <a:off x="67256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ixa de Texto 9">
            <a:extLst>
              <a:ext uri="{FF2B5EF4-FFF2-40B4-BE49-F238E27FC236}">
                <a16:creationId xmlns:a16="http://schemas.microsoft.com/office/drawing/2014/main" id="{719A14D2-6A2D-ED42-991A-E68B1E0105A4}"/>
              </a:ext>
            </a:extLst>
          </p:cNvPr>
          <p:cNvSpPr txBox="1"/>
          <p:nvPr/>
        </p:nvSpPr>
        <p:spPr>
          <a:xfrm>
            <a:off x="80633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25€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78B3CD6E-4FD3-C84C-8ED3-D772E89C5824}"/>
              </a:ext>
            </a:extLst>
          </p:cNvPr>
          <p:cNvSpPr/>
          <p:nvPr/>
        </p:nvSpPr>
        <p:spPr>
          <a:xfrm>
            <a:off x="383542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ixa de Texto 9">
            <a:extLst>
              <a:ext uri="{FF2B5EF4-FFF2-40B4-BE49-F238E27FC236}">
                <a16:creationId xmlns:a16="http://schemas.microsoft.com/office/drawing/2014/main" id="{D8BEFA36-EC9A-3644-B00A-20B4674906AC}"/>
              </a:ext>
            </a:extLst>
          </p:cNvPr>
          <p:cNvSpPr txBox="1"/>
          <p:nvPr/>
        </p:nvSpPr>
        <p:spPr>
          <a:xfrm>
            <a:off x="389427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DOURO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DOURO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ixa de Texto 9">
            <a:extLst>
              <a:ext uri="{FF2B5EF4-FFF2-40B4-BE49-F238E27FC236}">
                <a16:creationId xmlns:a16="http://schemas.microsoft.com/office/drawing/2014/main" id="{6A788CCB-4AD8-314C-B305-6FADE7F99F36}"/>
              </a:ext>
            </a:extLst>
          </p:cNvPr>
          <p:cNvSpPr txBox="1"/>
          <p:nvPr/>
        </p:nvSpPr>
        <p:spPr>
          <a:xfrm>
            <a:off x="5278584" y="3075270"/>
            <a:ext cx="1724658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Branco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Tinto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305169B6-3FB8-4144-A014-D81D0D23B4F2}"/>
              </a:ext>
            </a:extLst>
          </p:cNvPr>
          <p:cNvSpPr/>
          <p:nvPr/>
        </p:nvSpPr>
        <p:spPr>
          <a:xfrm>
            <a:off x="400591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 de Texto 9">
            <a:extLst>
              <a:ext uri="{FF2B5EF4-FFF2-40B4-BE49-F238E27FC236}">
                <a16:creationId xmlns:a16="http://schemas.microsoft.com/office/drawing/2014/main" id="{A9809F44-956E-3F42-BBD1-84B1F44FB7A3}"/>
              </a:ext>
            </a:extLst>
          </p:cNvPr>
          <p:cNvSpPr txBox="1"/>
          <p:nvPr/>
        </p:nvSpPr>
        <p:spPr>
          <a:xfrm>
            <a:off x="413968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28€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4561FB18-D805-344F-BBAB-986FF8150796}"/>
              </a:ext>
            </a:extLst>
          </p:cNvPr>
          <p:cNvSpPr/>
          <p:nvPr/>
        </p:nvSpPr>
        <p:spPr>
          <a:xfrm>
            <a:off x="50207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ixa de Texto 9">
            <a:extLst>
              <a:ext uri="{FF2B5EF4-FFF2-40B4-BE49-F238E27FC236}">
                <a16:creationId xmlns:a16="http://schemas.microsoft.com/office/drawing/2014/main" id="{D9B7F926-232D-6441-9C88-E826FF8C824A}"/>
              </a:ext>
            </a:extLst>
          </p:cNvPr>
          <p:cNvSpPr txBox="1"/>
          <p:nvPr/>
        </p:nvSpPr>
        <p:spPr>
          <a:xfrm>
            <a:off x="560928" y="4461380"/>
            <a:ext cx="1769303" cy="7875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TRADIÇÃO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TRADITION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C9F42F85-C23E-BE48-9111-20D2A7929828}"/>
              </a:ext>
            </a:extLst>
          </p:cNvPr>
          <p:cNvSpPr/>
          <p:nvPr/>
        </p:nvSpPr>
        <p:spPr>
          <a:xfrm>
            <a:off x="67256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 de Texto 9">
            <a:extLst>
              <a:ext uri="{FF2B5EF4-FFF2-40B4-BE49-F238E27FC236}">
                <a16:creationId xmlns:a16="http://schemas.microsoft.com/office/drawing/2014/main" id="{5FECFFA2-4A19-A943-8094-97E067180097}"/>
              </a:ext>
            </a:extLst>
          </p:cNvPr>
          <p:cNvSpPr txBox="1"/>
          <p:nvPr/>
        </p:nvSpPr>
        <p:spPr>
          <a:xfrm>
            <a:off x="80633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16F28C3D-A016-5742-A854-4A8F38A2A1A4}"/>
              </a:ext>
            </a:extLst>
          </p:cNvPr>
          <p:cNvSpPr/>
          <p:nvPr/>
        </p:nvSpPr>
        <p:spPr>
          <a:xfrm>
            <a:off x="383542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ixa de Texto 9">
            <a:extLst>
              <a:ext uri="{FF2B5EF4-FFF2-40B4-BE49-F238E27FC236}">
                <a16:creationId xmlns:a16="http://schemas.microsoft.com/office/drawing/2014/main" id="{078DC177-1AAD-5A4B-B280-DEF4760F8065}"/>
              </a:ext>
            </a:extLst>
          </p:cNvPr>
          <p:cNvSpPr txBox="1"/>
          <p:nvPr/>
        </p:nvSpPr>
        <p:spPr>
          <a:xfrm>
            <a:off x="3894278" y="4461380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SUBLIME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SUBLIME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11725403-8FF9-8D4A-AC57-206FB5A9ED2B}"/>
              </a:ext>
            </a:extLst>
          </p:cNvPr>
          <p:cNvSpPr/>
          <p:nvPr/>
        </p:nvSpPr>
        <p:spPr>
          <a:xfrm>
            <a:off x="400591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ixa de Texto 9">
            <a:extLst>
              <a:ext uri="{FF2B5EF4-FFF2-40B4-BE49-F238E27FC236}">
                <a16:creationId xmlns:a16="http://schemas.microsoft.com/office/drawing/2014/main" id="{C6BD40D0-523F-7C4F-B7F8-218C51D9E091}"/>
              </a:ext>
            </a:extLst>
          </p:cNvPr>
          <p:cNvSpPr txBox="1"/>
          <p:nvPr/>
        </p:nvSpPr>
        <p:spPr>
          <a:xfrm>
            <a:off x="413968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42€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FEFD3BA-29DA-944C-B9EA-97B0AFA3468A}"/>
              </a:ext>
            </a:extLst>
          </p:cNvPr>
          <p:cNvSpPr/>
          <p:nvPr/>
        </p:nvSpPr>
        <p:spPr>
          <a:xfrm>
            <a:off x="2152871" y="6062853"/>
            <a:ext cx="3219008" cy="1634846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Caixa de Texto 9">
            <a:extLst>
              <a:ext uri="{FF2B5EF4-FFF2-40B4-BE49-F238E27FC236}">
                <a16:creationId xmlns:a16="http://schemas.microsoft.com/office/drawing/2014/main" id="{F699B5CA-A10A-B84D-A96A-ED9D5A52C35E}"/>
              </a:ext>
            </a:extLst>
          </p:cNvPr>
          <p:cNvSpPr txBox="1"/>
          <p:nvPr/>
        </p:nvSpPr>
        <p:spPr>
          <a:xfrm>
            <a:off x="2084928" y="4832936"/>
            <a:ext cx="1476548" cy="108485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Lágrima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2003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Tawny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Caixa de Texto 9">
            <a:extLst>
              <a:ext uri="{FF2B5EF4-FFF2-40B4-BE49-F238E27FC236}">
                <a16:creationId xmlns:a16="http://schemas.microsoft.com/office/drawing/2014/main" id="{FC399FA4-CC9A-4847-A0C5-3F3883D83E05}"/>
              </a:ext>
            </a:extLst>
          </p:cNvPr>
          <p:cNvSpPr txBox="1"/>
          <p:nvPr/>
        </p:nvSpPr>
        <p:spPr>
          <a:xfrm>
            <a:off x="5278584" y="4832936"/>
            <a:ext cx="1689166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Dry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2008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1978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Caixa de Texto 9">
            <a:extLst>
              <a:ext uri="{FF2B5EF4-FFF2-40B4-BE49-F238E27FC236}">
                <a16:creationId xmlns:a16="http://schemas.microsoft.com/office/drawing/2014/main" id="{29BC15EF-EC88-1048-ADD0-869FF5F90802}"/>
              </a:ext>
            </a:extLst>
          </p:cNvPr>
          <p:cNvSpPr txBox="1"/>
          <p:nvPr/>
        </p:nvSpPr>
        <p:spPr>
          <a:xfrm>
            <a:off x="3734390" y="6601374"/>
            <a:ext cx="1495390" cy="10234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Vintage QSL 2009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1967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Caixa de Texto 9">
            <a:extLst>
              <a:ext uri="{FF2B5EF4-FFF2-40B4-BE49-F238E27FC236}">
                <a16:creationId xmlns:a16="http://schemas.microsoft.com/office/drawing/2014/main" id="{550E1F62-DFF3-5E4A-8101-9A18F081768F}"/>
              </a:ext>
            </a:extLst>
          </p:cNvPr>
          <p:cNvSpPr txBox="1"/>
          <p:nvPr/>
        </p:nvSpPr>
        <p:spPr>
          <a:xfrm>
            <a:off x="2222667" y="6196134"/>
            <a:ext cx="1769303" cy="80610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EXCELÊNCIA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EXCELLENCE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243EB928-C29A-7544-9390-FF73E7E04EA7}"/>
              </a:ext>
            </a:extLst>
          </p:cNvPr>
          <p:cNvSpPr/>
          <p:nvPr/>
        </p:nvSpPr>
        <p:spPr>
          <a:xfrm>
            <a:off x="2330231" y="7223062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Caixa de Texto 9">
            <a:extLst>
              <a:ext uri="{FF2B5EF4-FFF2-40B4-BE49-F238E27FC236}">
                <a16:creationId xmlns:a16="http://schemas.microsoft.com/office/drawing/2014/main" id="{907A9C46-B36F-2F4C-A6F4-DB523890325D}"/>
              </a:ext>
            </a:extLst>
          </p:cNvPr>
          <p:cNvSpPr txBox="1"/>
          <p:nvPr/>
        </p:nvSpPr>
        <p:spPr>
          <a:xfrm>
            <a:off x="2444840" y="7252278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70€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m 3" descr="Uma imagem com texto, Tipo de letra, tipografia, branco&#10;&#10;Descrição gerada automaticamente">
            <a:extLst>
              <a:ext uri="{FF2B5EF4-FFF2-40B4-BE49-F238E27FC236}">
                <a16:creationId xmlns:a16="http://schemas.microsoft.com/office/drawing/2014/main" id="{B8C70395-118B-E7BE-ED44-D2F8E3682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" y="12700"/>
            <a:ext cx="7348728" cy="1822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BEC80A1F-1704-5F4F-9071-7CEF1C700573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08FA182-7EAE-CA43-AB2A-6345BC1CC3C0}"/>
              </a:ext>
            </a:extLst>
          </p:cNvPr>
          <p:cNvSpPr/>
          <p:nvPr/>
        </p:nvSpPr>
        <p:spPr>
          <a:xfrm>
            <a:off x="313821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ACDC5B4-8EF0-AC41-9FE9-F618FDEC8282}"/>
              </a:ext>
            </a:extLst>
          </p:cNvPr>
          <p:cNvSpPr/>
          <p:nvPr/>
        </p:nvSpPr>
        <p:spPr>
          <a:xfrm>
            <a:off x="3793947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E9E2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FCC71B-E6A9-9C4E-940D-3C0B9EE4241E}"/>
              </a:ext>
            </a:extLst>
          </p:cNvPr>
          <p:cNvSpPr txBox="1"/>
          <p:nvPr/>
        </p:nvSpPr>
        <p:spPr>
          <a:xfrm>
            <a:off x="3930650" y="1917700"/>
            <a:ext cx="281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PROVAS A COPO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BY THE GLASS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7604030B-7870-2F4D-9AD3-2D1DFE100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33239"/>
              </p:ext>
            </p:extLst>
          </p:nvPr>
        </p:nvGraphicFramePr>
        <p:xfrm>
          <a:off x="715006" y="6662224"/>
          <a:ext cx="2687797" cy="2690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500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08297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Dry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Fine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Lágrima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24399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12,5€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02200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30Y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4581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2011 White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2008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2005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0905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2003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13€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69971"/>
                  </a:ext>
                </a:extLst>
              </a:tr>
            </a:tbl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15A43C-C54A-5A46-A485-CB465071BFAA}"/>
              </a:ext>
            </a:extLst>
          </p:cNvPr>
          <p:cNvSpPr txBox="1"/>
          <p:nvPr/>
        </p:nvSpPr>
        <p:spPr>
          <a:xfrm>
            <a:off x="608328" y="5791928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BRANCO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WHITE PORT WINES</a:t>
            </a:r>
          </a:p>
        </p:txBody>
      </p: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FF15BC5-9E3E-9841-AADC-3C855CCAF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2551"/>
              </p:ext>
            </p:extLst>
          </p:nvPr>
        </p:nvGraphicFramePr>
        <p:xfrm>
          <a:off x="4189728" y="3773986"/>
          <a:ext cx="2632494" cy="110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91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8357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Reserve Ruby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LB.V. 2018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Vintage QSL 2009 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PT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5">
            <a:extLst>
              <a:ext uri="{FF2B5EF4-FFF2-40B4-BE49-F238E27FC236}">
                <a16:creationId xmlns:a16="http://schemas.microsoft.com/office/drawing/2014/main" id="{05C2E251-CD23-A342-A8EA-EA648E2D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83712"/>
              </p:ext>
            </p:extLst>
          </p:nvPr>
        </p:nvGraphicFramePr>
        <p:xfrm>
          <a:off x="4167748" y="5885769"/>
          <a:ext cx="2632494" cy="338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49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8499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Reserve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64794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10Y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95321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20Y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82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30Y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20405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40Y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785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50Y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2011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0029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2009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067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2003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18146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1987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1576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1978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1967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1957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80802"/>
                  </a:ext>
                </a:extLst>
              </a:tr>
            </a:tbl>
          </a:graphicData>
        </a:graphic>
      </p:graphicFrame>
      <p:graphicFrame>
        <p:nvGraphicFramePr>
          <p:cNvPr id="83" name="Table 5">
            <a:extLst>
              <a:ext uri="{FF2B5EF4-FFF2-40B4-BE49-F238E27FC236}">
                <a16:creationId xmlns:a16="http://schemas.microsoft.com/office/drawing/2014/main" id="{7EE0971E-8E3D-374D-A33D-8CC30EDF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82764"/>
              </p:ext>
            </p:extLst>
          </p:nvPr>
        </p:nvGraphicFramePr>
        <p:xfrm>
          <a:off x="606631" y="3683553"/>
          <a:ext cx="2794475" cy="2096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016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9245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Douro Tinto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Orgânico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4,2€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Rosé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7215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Luiz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Vinhas Velhas </a:t>
                      </a:r>
                    </a:p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88513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687526"/>
                  </a:ext>
                </a:extLst>
              </a:tr>
            </a:tbl>
          </a:graphicData>
        </a:graphic>
      </p:graphicFrame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0A52088-2297-A644-9A19-E33C78D91F3F}"/>
              </a:ext>
            </a:extLst>
          </p:cNvPr>
          <p:cNvCxnSpPr>
            <a:cxnSpLocks/>
          </p:cNvCxnSpPr>
          <p:nvPr/>
        </p:nvCxnSpPr>
        <p:spPr>
          <a:xfrm>
            <a:off x="715006" y="6489700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F12FD62-DF6F-9746-985F-32B480258BAF}"/>
              </a:ext>
            </a:extLst>
          </p:cNvPr>
          <p:cNvSpPr txBox="1"/>
          <p:nvPr/>
        </p:nvSpPr>
        <p:spPr>
          <a:xfrm>
            <a:off x="4083050" y="5036215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TAWNY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TAWNY PORT WINES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0D98259B-4F42-5247-9466-6236DA831205}"/>
              </a:ext>
            </a:extLst>
          </p:cNvPr>
          <p:cNvCxnSpPr>
            <a:cxnSpLocks/>
          </p:cNvCxnSpPr>
          <p:nvPr/>
        </p:nvCxnSpPr>
        <p:spPr>
          <a:xfrm>
            <a:off x="4189727" y="5731675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655CF47-7D33-194F-A72F-FCCED0629F70}"/>
              </a:ext>
            </a:extLst>
          </p:cNvPr>
          <p:cNvSpPr txBox="1"/>
          <p:nvPr/>
        </p:nvSpPr>
        <p:spPr>
          <a:xfrm>
            <a:off x="4083050" y="2972180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RUBY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RUBY PORT WINES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9587F324-C827-5B4C-8DF9-B36B9B2FF1D0}"/>
              </a:ext>
            </a:extLst>
          </p:cNvPr>
          <p:cNvCxnSpPr>
            <a:cxnSpLocks/>
          </p:cNvCxnSpPr>
          <p:nvPr/>
        </p:nvCxnSpPr>
        <p:spPr>
          <a:xfrm>
            <a:off x="4189728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2F296C0-4324-1E48-9258-3DF914C48F09}"/>
              </a:ext>
            </a:extLst>
          </p:cNvPr>
          <p:cNvSpPr txBox="1"/>
          <p:nvPr/>
        </p:nvSpPr>
        <p:spPr>
          <a:xfrm>
            <a:off x="608328" y="2972179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DOC DOURO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DOURO STILL WINES</a:t>
            </a:r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75387A85-4B0C-F64C-AE9D-32D9439653F4}"/>
              </a:ext>
            </a:extLst>
          </p:cNvPr>
          <p:cNvCxnSpPr>
            <a:cxnSpLocks/>
          </p:cNvCxnSpPr>
          <p:nvPr/>
        </p:nvCxnSpPr>
        <p:spPr>
          <a:xfrm>
            <a:off x="715006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5782F9CE-7AE7-E84D-916C-68648BC9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2010505"/>
            <a:ext cx="251013" cy="516795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BB64DE1A-77DD-9745-8198-C887C8BF35BA}"/>
              </a:ext>
            </a:extLst>
          </p:cNvPr>
          <p:cNvSpPr/>
          <p:nvPr/>
        </p:nvSpPr>
        <p:spPr>
          <a:xfrm>
            <a:off x="433388" y="10071100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5933569-C29B-1E42-B359-815169A19D2A}"/>
              </a:ext>
            </a:extLst>
          </p:cNvPr>
          <p:cNvSpPr/>
          <p:nvPr/>
        </p:nvSpPr>
        <p:spPr>
          <a:xfrm>
            <a:off x="433388" y="10244192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  <p:pic>
        <p:nvPicPr>
          <p:cNvPr id="3" name="Imagem 2" descr="Uma imagem com texto, Tipo de letra, tipografia, branco&#10;&#10;Descrição gerada automaticamente">
            <a:extLst>
              <a:ext uri="{FF2B5EF4-FFF2-40B4-BE49-F238E27FC236}">
                <a16:creationId xmlns:a16="http://schemas.microsoft.com/office/drawing/2014/main" id="{96021566-977B-967D-CE56-026234175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" y="-4395"/>
            <a:ext cx="7348728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11560</TotalTime>
  <Words>418</Words>
  <Application>Microsoft Office PowerPoint</Application>
  <PresentationFormat>Personalizados</PresentationFormat>
  <Paragraphs>159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Adobe Garamond Pro</vt:lpstr>
      <vt:lpstr>Adobe Garamond Pro Bold</vt:lpstr>
      <vt:lpstr>Calibri</vt:lpstr>
      <vt:lpstr>Montserrat</vt:lpstr>
      <vt:lpstr>Montserrat Light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Cassilda Santos</dc:creator>
  <cp:lastModifiedBy>Mariana Lourenço</cp:lastModifiedBy>
  <cp:revision>271</cp:revision>
  <cp:lastPrinted>2024-02-13T10:27:57Z</cp:lastPrinted>
  <dcterms:created xsi:type="dcterms:W3CDTF">2018-02-19T16:39:20Z</dcterms:created>
  <dcterms:modified xsi:type="dcterms:W3CDTF">2024-02-23T10:36:20Z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2018-02-19T00:00:00Z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2018-02-19T00:00:00Z</vt:filetime>
  </property>
</Properties>
</file>