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60" r:id="rId3"/>
  </p:sldIdLst>
  <p:sldSz cx="7556500" cy="10693400"/>
  <p:notesSz cx="6794500" cy="99314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200"/>
    <a:srgbClr val="FFAC1A"/>
    <a:srgbClr val="FFD200"/>
    <a:srgbClr val="FCD400"/>
    <a:srgbClr val="FFCB00"/>
    <a:srgbClr val="CBB68C"/>
    <a:srgbClr val="EBE9E2"/>
    <a:srgbClr val="F4F1EA"/>
    <a:srgbClr val="E2D8B0"/>
    <a:srgbClr val="EBA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édio 2 - Destaqu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7"/>
  </p:normalViewPr>
  <p:slideViewPr>
    <p:cSldViewPr>
      <p:cViewPr>
        <p:scale>
          <a:sx n="118" d="100"/>
          <a:sy n="118" d="100"/>
        </p:scale>
        <p:origin x="594" y="-50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4789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9B5C4-2255-624C-97CC-1D0B5B48B7D8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2212975" y="1241425"/>
            <a:ext cx="236855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133" y="4779080"/>
            <a:ext cx="5436235" cy="3910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34274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47890" y="9434274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F2026-ADEA-AE4E-8B5C-18A141B70F1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198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F2026-ADEA-AE4E-8B5C-18A141B70F1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592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ângulo 35">
            <a:extLst>
              <a:ext uri="{FF2B5EF4-FFF2-40B4-BE49-F238E27FC236}">
                <a16:creationId xmlns:a16="http://schemas.microsoft.com/office/drawing/2014/main" id="{877C1331-8A4D-3F4C-9EF7-2AAD0F80CD7F}"/>
              </a:ext>
            </a:extLst>
          </p:cNvPr>
          <p:cNvSpPr/>
          <p:nvPr/>
        </p:nvSpPr>
        <p:spPr>
          <a:xfrm>
            <a:off x="-31750" y="-7992"/>
            <a:ext cx="7588250" cy="10701392"/>
          </a:xfrm>
          <a:prstGeom prst="rect">
            <a:avLst/>
          </a:prstGeom>
          <a:solidFill>
            <a:srgbClr val="FA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z</a:t>
            </a:r>
          </a:p>
        </p:txBody>
      </p:sp>
      <p:sp>
        <p:nvSpPr>
          <p:cNvPr id="77" name="Retângulo 76">
            <a:extLst>
              <a:ext uri="{FF2B5EF4-FFF2-40B4-BE49-F238E27FC236}">
                <a16:creationId xmlns:a16="http://schemas.microsoft.com/office/drawing/2014/main" id="{651F3852-C145-D044-96BE-0C398FACD558}"/>
              </a:ext>
            </a:extLst>
          </p:cNvPr>
          <p:cNvSpPr/>
          <p:nvPr/>
        </p:nvSpPr>
        <p:spPr>
          <a:xfrm>
            <a:off x="-31750" y="7997624"/>
            <a:ext cx="7588250" cy="2773798"/>
          </a:xfrm>
          <a:prstGeom prst="rect">
            <a:avLst/>
          </a:prstGeom>
          <a:solidFill>
            <a:srgbClr val="F4F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4F1EA"/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F37AC1EF-9094-AE44-BC4B-6521FCCCEEF1}"/>
              </a:ext>
            </a:extLst>
          </p:cNvPr>
          <p:cNvSpPr txBox="1"/>
          <p:nvPr/>
        </p:nvSpPr>
        <p:spPr>
          <a:xfrm>
            <a:off x="268840" y="8821056"/>
            <a:ext cx="2671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latin typeface="Adobe Garamond Pro Bold" panose="02020502060506020403" pitchFamily="18" charset="77"/>
              </a:rPr>
              <a:t>APERITIVOS </a:t>
            </a:r>
            <a:r>
              <a:rPr lang="pt-PT" sz="1600" dirty="0">
                <a:latin typeface="Adobe Garamond Pro" panose="02020502060506020403" pitchFamily="18" charset="77"/>
              </a:rPr>
              <a:t>SNACKS</a:t>
            </a:r>
            <a:endParaRPr lang="pt-PT" sz="2000" dirty="0">
              <a:latin typeface="Adobe Garamond Pro" panose="02020502060506020403" pitchFamily="18" charset="77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9B781E-EF7E-8B43-BBB9-1C02297AFDA2}"/>
              </a:ext>
            </a:extLst>
          </p:cNvPr>
          <p:cNvSpPr txBox="1"/>
          <p:nvPr/>
        </p:nvSpPr>
        <p:spPr>
          <a:xfrm>
            <a:off x="4139682" y="1841500"/>
            <a:ext cx="2913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000" b="1" spc="50" dirty="0">
                <a:latin typeface="Adobe Garamond Pro Bold" panose="02020502060506020403" pitchFamily="18" charset="77"/>
              </a:rPr>
              <a:t>PACKS DE PROVAS</a:t>
            </a:r>
          </a:p>
          <a:p>
            <a:pPr algn="r"/>
            <a:r>
              <a:rPr lang="pt-PT" sz="1600" spc="50" dirty="0">
                <a:latin typeface="Adobe Garamond Pro" panose="02020502060506020403" pitchFamily="18" charset="77"/>
              </a:rPr>
              <a:t>TASTINGS PACKS</a:t>
            </a:r>
            <a:endParaRPr lang="pt-PT" sz="1200" spc="50" dirty="0">
              <a:latin typeface="Adobe Garamond Pro" panose="02020502060506020403" pitchFamily="18" charset="77"/>
            </a:endParaRP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21238E2B-7C38-BC43-9384-3BDA93FBB054}"/>
              </a:ext>
            </a:extLst>
          </p:cNvPr>
          <p:cNvSpPr/>
          <p:nvPr/>
        </p:nvSpPr>
        <p:spPr>
          <a:xfrm>
            <a:off x="417512" y="10191234"/>
            <a:ext cx="668972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OS PREÇOS INCLUEM  I.V.A. À TAXA EM VIGOR | PRICES INCLUDE VAT AT LEGAL RATE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466E2BDD-3CE6-E14F-B14C-22039BA221A8}"/>
              </a:ext>
            </a:extLst>
          </p:cNvPr>
          <p:cNvSpPr/>
          <p:nvPr/>
        </p:nvSpPr>
        <p:spPr>
          <a:xfrm>
            <a:off x="417512" y="10342890"/>
            <a:ext cx="66897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100" dirty="0">
                <a:latin typeface="Montserrat" pitchFamily="2" charset="77"/>
              </a:rPr>
              <a:t>www.kopke1638.com</a:t>
            </a:r>
            <a:endParaRPr lang="pt-PT" sz="400" dirty="0">
              <a:latin typeface="Montserrat" pitchFamily="2" charset="77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9F1575BA-5F97-448C-87A1-0EE6E75D2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752349"/>
              </p:ext>
            </p:extLst>
          </p:nvPr>
        </p:nvGraphicFramePr>
        <p:xfrm>
          <a:off x="3561476" y="7956823"/>
          <a:ext cx="2907903" cy="20831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4252">
                  <a:extLst>
                    <a:ext uri="{9D8B030D-6E8A-4147-A177-3AD203B41FA5}">
                      <a16:colId xmlns:a16="http://schemas.microsoft.com/office/drawing/2014/main" val="2041441889"/>
                    </a:ext>
                  </a:extLst>
                </a:gridCol>
                <a:gridCol w="413651">
                  <a:extLst>
                    <a:ext uri="{9D8B030D-6E8A-4147-A177-3AD203B41FA5}">
                      <a16:colId xmlns:a16="http://schemas.microsoft.com/office/drawing/2014/main" val="231721203"/>
                    </a:ext>
                  </a:extLst>
                </a:gridCol>
              </a:tblGrid>
              <a:tr h="1652207">
                <a:tc>
                  <a:txBody>
                    <a:bodyPr/>
                    <a:lstStyle/>
                    <a:p>
                      <a:pPr>
                        <a:lnSpc>
                          <a:spcPts val="400"/>
                        </a:lnSpc>
                        <a:spcAft>
                          <a:spcPts val="1000"/>
                        </a:spcAft>
                      </a:pPr>
                      <a:endParaRPr lang="pt-PT" sz="11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400"/>
                        </a:lnSpc>
                        <a:spcAft>
                          <a:spcPts val="1000"/>
                        </a:spcAft>
                      </a:pPr>
                      <a:r>
                        <a:rPr lang="pt-PT" sz="1100" b="0" i="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Azeitonas                                                              </a:t>
                      </a:r>
                    </a:p>
                    <a:p>
                      <a:pPr>
                        <a:lnSpc>
                          <a:spcPts val="400"/>
                        </a:lnSpc>
                        <a:spcAft>
                          <a:spcPts val="1000"/>
                        </a:spcAft>
                      </a:pPr>
                      <a:r>
                        <a:rPr lang="pt-PT" sz="1100" b="0" i="0" dirty="0">
                          <a:solidFill>
                            <a:srgbClr val="CBB68C"/>
                          </a:solidFill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 b="0" i="0" dirty="0" err="1">
                          <a:solidFill>
                            <a:srgbClr val="CBB68C"/>
                          </a:solidFill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Olives</a:t>
                      </a:r>
                      <a:r>
                        <a:rPr lang="pt-PT" sz="1100" b="0" i="0" dirty="0">
                          <a:solidFill>
                            <a:srgbClr val="CBB68C"/>
                          </a:solidFill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ts val="400"/>
                        </a:lnSpc>
                        <a:spcAft>
                          <a:spcPts val="1000"/>
                        </a:spcAft>
                      </a:pPr>
                      <a:endParaRPr lang="pt-PT" sz="1100" b="0" i="0" dirty="0">
                        <a:solidFill>
                          <a:srgbClr val="CBB68C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ts val="4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b="0" i="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Batatas Fritas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ts val="4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b="0" i="0" dirty="0">
                          <a:solidFill>
                            <a:srgbClr val="CBB68C"/>
                          </a:solidFill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Chips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ts val="4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100" b="0" i="0" dirty="0">
                        <a:solidFill>
                          <a:srgbClr val="CBB68C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ts val="4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b="0" i="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Frutos Secos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ts val="4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b="0" i="0" dirty="0">
                          <a:solidFill>
                            <a:srgbClr val="CBB68C"/>
                          </a:solidFill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Dry </a:t>
                      </a:r>
                      <a:r>
                        <a:rPr lang="pt-PT" sz="1100" b="0" i="0" dirty="0" err="1">
                          <a:solidFill>
                            <a:srgbClr val="CBB68C"/>
                          </a:solidFill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Fruits</a:t>
                      </a:r>
                      <a:endParaRPr lang="pt-PT" sz="11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020"/>
                        </a:lnSpc>
                      </a:pPr>
                      <a:r>
                        <a:rPr lang="pt-P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     2€</a:t>
                      </a:r>
                    </a:p>
                    <a:p>
                      <a:pPr algn="ctr" fontAlgn="ctr">
                        <a:lnSpc>
                          <a:spcPts val="1020"/>
                        </a:lnSpc>
                      </a:pP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  <a:p>
                      <a:pPr algn="ctr" fontAlgn="ctr">
                        <a:lnSpc>
                          <a:spcPts val="1020"/>
                        </a:lnSpc>
                      </a:pP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  <a:p>
                      <a:pPr algn="ctr" fontAlgn="ctr">
                        <a:lnSpc>
                          <a:spcPts val="1020"/>
                        </a:lnSpc>
                      </a:pP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  <a:p>
                      <a:pPr algn="ctr" fontAlgn="ctr">
                        <a:lnSpc>
                          <a:spcPts val="1020"/>
                        </a:lnSpc>
                      </a:pPr>
                      <a:r>
                        <a:rPr lang="pt-P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     2€</a:t>
                      </a:r>
                    </a:p>
                    <a:p>
                      <a:pPr algn="ctr" fontAlgn="ctr">
                        <a:lnSpc>
                          <a:spcPts val="1020"/>
                        </a:lnSpc>
                      </a:pP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  <a:p>
                      <a:pPr algn="ctr" fontAlgn="ctr">
                        <a:lnSpc>
                          <a:spcPts val="1020"/>
                        </a:lnSpc>
                      </a:pP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  <a:p>
                      <a:pPr algn="ctr" fontAlgn="ctr">
                        <a:lnSpc>
                          <a:spcPts val="1020"/>
                        </a:lnSpc>
                      </a:pP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  <a:p>
                      <a:pPr algn="ctr" fontAlgn="ctr">
                        <a:lnSpc>
                          <a:spcPts val="1020"/>
                        </a:lnSpc>
                      </a:pPr>
                      <a:r>
                        <a:rPr lang="pt-P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     2€ 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551086"/>
                  </a:ext>
                </a:extLst>
              </a:tr>
              <a:tr h="430939"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b="0" i="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Bolachas</a:t>
                      </a:r>
                    </a:p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b="0" i="0" dirty="0" err="1">
                          <a:solidFill>
                            <a:srgbClr val="CBB68C"/>
                          </a:solidFill>
                          <a:effectLst/>
                          <a:latin typeface="Montserra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Crackers</a:t>
                      </a:r>
                      <a:endParaRPr lang="pt-PT" sz="1100" b="0" i="0" dirty="0">
                        <a:solidFill>
                          <a:srgbClr val="CBB68C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ctr" latinLnBrk="0" hangingPunct="1">
                        <a:lnSpc>
                          <a:spcPts val="1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1€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825124"/>
                  </a:ext>
                </a:extLst>
              </a:tr>
            </a:tbl>
          </a:graphicData>
        </a:graphic>
      </p:graphicFrame>
      <p:sp>
        <p:nvSpPr>
          <p:cNvPr id="12" name="Retângulo 11">
            <a:extLst>
              <a:ext uri="{FF2B5EF4-FFF2-40B4-BE49-F238E27FC236}">
                <a16:creationId xmlns:a16="http://schemas.microsoft.com/office/drawing/2014/main" id="{F9EDC68E-292C-2E48-A811-E6C499F6345C}"/>
              </a:ext>
            </a:extLst>
          </p:cNvPr>
          <p:cNvSpPr/>
          <p:nvPr/>
        </p:nvSpPr>
        <p:spPr>
          <a:xfrm>
            <a:off x="502071" y="2527299"/>
            <a:ext cx="3219008" cy="1646739"/>
          </a:xfrm>
          <a:prstGeom prst="rect">
            <a:avLst/>
          </a:prstGeom>
          <a:solidFill>
            <a:srgbClr val="F4F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Caixa de Texto 9">
            <a:extLst>
              <a:ext uri="{FF2B5EF4-FFF2-40B4-BE49-F238E27FC236}">
                <a16:creationId xmlns:a16="http://schemas.microsoft.com/office/drawing/2014/main" id="{FA6E707D-F538-D04F-A5CC-E59DD7DC930A}"/>
              </a:ext>
            </a:extLst>
          </p:cNvPr>
          <p:cNvSpPr txBox="1"/>
          <p:nvPr/>
        </p:nvSpPr>
        <p:spPr>
          <a:xfrm>
            <a:off x="560928" y="2703714"/>
            <a:ext cx="1769303" cy="43318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pt-PT" sz="1400" dirty="0">
                <a:solidFill>
                  <a:srgbClr val="FFCB00"/>
                </a:solidFill>
                <a:effectLst/>
                <a:latin typeface="Adobe Garamond Pro" panose="02020502060506020403" pitchFamily="18" charset="77"/>
                <a:ea typeface="Arial Unicode MS" panose="020B0604020202020204" pitchFamily="34" charset="-128"/>
                <a:cs typeface="Arial" panose="020B0604020202020204" pitchFamily="34" charset="0"/>
              </a:rPr>
              <a:t>PACK CLÁSSICO </a:t>
            </a:r>
          </a:p>
          <a:p>
            <a:pPr>
              <a:spcAft>
                <a:spcPts val="0"/>
              </a:spcAft>
            </a:pPr>
            <a:r>
              <a:rPr lang="pt-PT" sz="1200" dirty="0">
                <a:solidFill>
                  <a:srgbClr val="FFCB00"/>
                </a:solidFill>
                <a:effectLst/>
                <a:latin typeface="Adobe Garamond Pro" panose="02020502060506020403" pitchFamily="18" charset="77"/>
                <a:ea typeface="Arial Unicode MS" panose="020B0604020202020204" pitchFamily="34" charset="-128"/>
                <a:cs typeface="Arial" panose="020B0604020202020204" pitchFamily="34" charset="0"/>
              </a:rPr>
              <a:t>CLASSIC</a:t>
            </a:r>
          </a:p>
          <a:p>
            <a:r>
              <a:rPr lang="pt-PT" sz="1200" dirty="0">
                <a:solidFill>
                  <a:schemeClr val="tx1"/>
                </a:solidFill>
                <a:latin typeface="Adobe Garamond Pro" panose="02020502060506020403" pitchFamily="18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DOC Douro + Port</a:t>
            </a:r>
            <a:endParaRPr lang="pt-PT" sz="1200" dirty="0">
              <a:solidFill>
                <a:schemeClr val="tx1"/>
              </a:solidFill>
              <a:latin typeface="Adobe Garamond Pro" panose="02020502060506020403" pitchFamily="18" charset="77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0"/>
              </a:spcAft>
            </a:pPr>
            <a:endParaRPr lang="pt-PT" sz="1200" dirty="0">
              <a:solidFill>
                <a:srgbClr val="EBA01B"/>
              </a:solidFill>
              <a:effectLst/>
              <a:latin typeface="Adobe Garamond Pro" panose="02020502060506020403" pitchFamily="18" charset="77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pt-PT" sz="1200" dirty="0">
              <a:solidFill>
                <a:srgbClr val="EBA01B"/>
              </a:solidFill>
              <a:latin typeface="Adobe Garamond Pro" panose="02020502060506020403" pitchFamily="18" charset="77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pt-PT" sz="1200" dirty="0">
              <a:solidFill>
                <a:srgbClr val="EBA01B"/>
              </a:solidFill>
              <a:effectLst/>
              <a:latin typeface="Adobe Garamond Pro" panose="02020502060506020403" pitchFamily="18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Caixa de Texto 9">
            <a:extLst>
              <a:ext uri="{FF2B5EF4-FFF2-40B4-BE49-F238E27FC236}">
                <a16:creationId xmlns:a16="http://schemas.microsoft.com/office/drawing/2014/main" id="{03B14455-41F0-B345-9B46-5C4DDBEBBEEA}"/>
              </a:ext>
            </a:extLst>
          </p:cNvPr>
          <p:cNvSpPr txBox="1"/>
          <p:nvPr/>
        </p:nvSpPr>
        <p:spPr>
          <a:xfrm>
            <a:off x="2084928" y="3075270"/>
            <a:ext cx="1476548" cy="1082771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S.</a:t>
            </a: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 Luiz DOC </a:t>
            </a: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B</a:t>
            </a: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ranco</a:t>
            </a:r>
            <a:endParaRPr lang="pt-PT" sz="10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S. Luiz DOC </a:t>
            </a: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T</a:t>
            </a: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into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Dry </a:t>
            </a: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W</a:t>
            </a: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hite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Reserva </a:t>
            </a: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R</a:t>
            </a: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uby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Colheita </a:t>
            </a: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2011</a:t>
            </a:r>
            <a:endParaRPr lang="pt-PT" sz="10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EDB820E5-0D8F-0841-A389-E820018902C6}"/>
              </a:ext>
            </a:extLst>
          </p:cNvPr>
          <p:cNvSpPr/>
          <p:nvPr/>
        </p:nvSpPr>
        <p:spPr>
          <a:xfrm>
            <a:off x="672564" y="3746500"/>
            <a:ext cx="952343" cy="312664"/>
          </a:xfrm>
          <a:prstGeom prst="roundRect">
            <a:avLst>
              <a:gd name="adj" fmla="val 50000"/>
            </a:avLst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Caixa de Texto 9">
            <a:extLst>
              <a:ext uri="{FF2B5EF4-FFF2-40B4-BE49-F238E27FC236}">
                <a16:creationId xmlns:a16="http://schemas.microsoft.com/office/drawing/2014/main" id="{719A14D2-6A2D-ED42-991A-E68B1E0105A4}"/>
              </a:ext>
            </a:extLst>
          </p:cNvPr>
          <p:cNvSpPr txBox="1"/>
          <p:nvPr/>
        </p:nvSpPr>
        <p:spPr>
          <a:xfrm>
            <a:off x="806332" y="3766773"/>
            <a:ext cx="723124" cy="31266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pt-PT" sz="1100" dirty="0">
                <a:solidFill>
                  <a:schemeClr val="tx1"/>
                </a:solidFill>
                <a:latin typeface="Montserrat Ligh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25€</a:t>
            </a:r>
            <a:endParaRPr lang="pt-PT" sz="1200" dirty="0">
              <a:solidFill>
                <a:schemeClr val="tx1"/>
              </a:solidFill>
              <a:effectLst/>
              <a:latin typeface="Montserrat Ligh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78B3CD6E-4FD3-C84C-8ED3-D772E89C5824}"/>
              </a:ext>
            </a:extLst>
          </p:cNvPr>
          <p:cNvSpPr/>
          <p:nvPr/>
        </p:nvSpPr>
        <p:spPr>
          <a:xfrm>
            <a:off x="3835421" y="2527299"/>
            <a:ext cx="3219008" cy="1646739"/>
          </a:xfrm>
          <a:prstGeom prst="rect">
            <a:avLst/>
          </a:prstGeom>
          <a:solidFill>
            <a:srgbClr val="F4F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Caixa de Texto 9">
            <a:extLst>
              <a:ext uri="{FF2B5EF4-FFF2-40B4-BE49-F238E27FC236}">
                <a16:creationId xmlns:a16="http://schemas.microsoft.com/office/drawing/2014/main" id="{D8BEFA36-EC9A-3644-B00A-20B4674906AC}"/>
              </a:ext>
            </a:extLst>
          </p:cNvPr>
          <p:cNvSpPr txBox="1"/>
          <p:nvPr/>
        </p:nvSpPr>
        <p:spPr>
          <a:xfrm>
            <a:off x="3894278" y="2703714"/>
            <a:ext cx="1769303" cy="43318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pt-PT" sz="1400" dirty="0">
                <a:solidFill>
                  <a:srgbClr val="FFCB00"/>
                </a:solidFill>
                <a:effectLst/>
                <a:latin typeface="Adobe Garamond Pro" panose="02020502060506020403" pitchFamily="18" charset="77"/>
                <a:ea typeface="Arial Unicode MS" panose="020B0604020202020204" pitchFamily="34" charset="-128"/>
                <a:cs typeface="Arial" panose="020B0604020202020204" pitchFamily="34" charset="0"/>
              </a:rPr>
              <a:t>PACK DOURO </a:t>
            </a:r>
          </a:p>
          <a:p>
            <a:pPr>
              <a:spcAft>
                <a:spcPts val="0"/>
              </a:spcAft>
            </a:pPr>
            <a:r>
              <a:rPr lang="pt-PT" sz="1200" dirty="0">
                <a:solidFill>
                  <a:srgbClr val="FFCB00"/>
                </a:solidFill>
                <a:latin typeface="Adobe Garamond Pro" panose="02020502060506020403" pitchFamily="18" charset="77"/>
                <a:ea typeface="Arial Unicode MS" panose="020B0604020202020204" pitchFamily="34" charset="-128"/>
                <a:cs typeface="Arial" panose="020B0604020202020204" pitchFamily="34" charset="0"/>
              </a:rPr>
              <a:t>DOURO</a:t>
            </a:r>
          </a:p>
          <a:p>
            <a:r>
              <a:rPr lang="pt-PT" sz="1200" dirty="0">
                <a:solidFill>
                  <a:schemeClr val="tx1"/>
                </a:solidFill>
                <a:latin typeface="Adobe Garamond Pro" panose="02020502060506020403" pitchFamily="18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DOC Douro + Port</a:t>
            </a:r>
            <a:endParaRPr lang="pt-PT" sz="1200" dirty="0">
              <a:solidFill>
                <a:schemeClr val="tx1"/>
              </a:solidFill>
              <a:latin typeface="Adobe Garamond Pro" panose="02020502060506020403" pitchFamily="18" charset="77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0"/>
              </a:spcAft>
            </a:pPr>
            <a:endParaRPr lang="pt-PT" sz="1200" dirty="0">
              <a:solidFill>
                <a:srgbClr val="EBA01B"/>
              </a:solidFill>
              <a:effectLst/>
              <a:latin typeface="Adobe Garamond Pro" panose="02020502060506020403" pitchFamily="18" charset="77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pt-PT" sz="1200" dirty="0">
              <a:solidFill>
                <a:srgbClr val="EBA01B"/>
              </a:solidFill>
              <a:latin typeface="Adobe Garamond Pro" panose="02020502060506020403" pitchFamily="18" charset="77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pt-PT" sz="1200" dirty="0">
              <a:solidFill>
                <a:srgbClr val="EBA01B"/>
              </a:solidFill>
              <a:effectLst/>
              <a:latin typeface="Adobe Garamond Pro" panose="02020502060506020403" pitchFamily="18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Caixa de Texto 9">
            <a:extLst>
              <a:ext uri="{FF2B5EF4-FFF2-40B4-BE49-F238E27FC236}">
                <a16:creationId xmlns:a16="http://schemas.microsoft.com/office/drawing/2014/main" id="{6A788CCB-4AD8-314C-B305-6FADE7F99F36}"/>
              </a:ext>
            </a:extLst>
          </p:cNvPr>
          <p:cNvSpPr txBox="1"/>
          <p:nvPr/>
        </p:nvSpPr>
        <p:spPr>
          <a:xfrm>
            <a:off x="5278584" y="3075270"/>
            <a:ext cx="1724658" cy="151874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S.Luiz DOC RSV Branco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S.Luiz DOC RSV Tinto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Fine White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L.</a:t>
            </a: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B.V. 2018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Colheita 2005</a:t>
            </a:r>
            <a:endParaRPr lang="pt-PT" sz="10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5" name="Retângulo Arredondado 54">
            <a:extLst>
              <a:ext uri="{FF2B5EF4-FFF2-40B4-BE49-F238E27FC236}">
                <a16:creationId xmlns:a16="http://schemas.microsoft.com/office/drawing/2014/main" id="{305169B6-3FB8-4144-A014-D81D0D23B4F2}"/>
              </a:ext>
            </a:extLst>
          </p:cNvPr>
          <p:cNvSpPr/>
          <p:nvPr/>
        </p:nvSpPr>
        <p:spPr>
          <a:xfrm>
            <a:off x="4005914" y="3746500"/>
            <a:ext cx="952343" cy="312664"/>
          </a:xfrm>
          <a:prstGeom prst="roundRect">
            <a:avLst>
              <a:gd name="adj" fmla="val 50000"/>
            </a:avLst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Caixa de Texto 9">
            <a:extLst>
              <a:ext uri="{FF2B5EF4-FFF2-40B4-BE49-F238E27FC236}">
                <a16:creationId xmlns:a16="http://schemas.microsoft.com/office/drawing/2014/main" id="{A9809F44-956E-3F42-BBD1-84B1F44FB7A3}"/>
              </a:ext>
            </a:extLst>
          </p:cNvPr>
          <p:cNvSpPr txBox="1"/>
          <p:nvPr/>
        </p:nvSpPr>
        <p:spPr>
          <a:xfrm>
            <a:off x="4139682" y="3766773"/>
            <a:ext cx="723124" cy="31266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pt-PT" sz="1100" dirty="0">
                <a:solidFill>
                  <a:schemeClr val="tx1"/>
                </a:solidFill>
                <a:latin typeface="Montserrat Ligh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28€</a:t>
            </a:r>
            <a:endParaRPr lang="pt-PT" sz="1200" dirty="0">
              <a:solidFill>
                <a:schemeClr val="tx1"/>
              </a:solidFill>
              <a:effectLst/>
              <a:latin typeface="Montserrat Ligh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4561FB18-D805-344F-BBAB-986FF8150796}"/>
              </a:ext>
            </a:extLst>
          </p:cNvPr>
          <p:cNvSpPr/>
          <p:nvPr/>
        </p:nvSpPr>
        <p:spPr>
          <a:xfrm>
            <a:off x="502071" y="4284965"/>
            <a:ext cx="3219008" cy="1646739"/>
          </a:xfrm>
          <a:prstGeom prst="rect">
            <a:avLst/>
          </a:prstGeom>
          <a:solidFill>
            <a:srgbClr val="F4F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Caixa de Texto 9">
            <a:extLst>
              <a:ext uri="{FF2B5EF4-FFF2-40B4-BE49-F238E27FC236}">
                <a16:creationId xmlns:a16="http://schemas.microsoft.com/office/drawing/2014/main" id="{D9B7F926-232D-6441-9C88-E826FF8C824A}"/>
              </a:ext>
            </a:extLst>
          </p:cNvPr>
          <p:cNvSpPr txBox="1"/>
          <p:nvPr/>
        </p:nvSpPr>
        <p:spPr>
          <a:xfrm>
            <a:off x="560928" y="4461380"/>
            <a:ext cx="1769303" cy="78757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pt-PT" sz="1400" dirty="0">
                <a:solidFill>
                  <a:srgbClr val="FFCB00"/>
                </a:solidFill>
                <a:effectLst/>
                <a:latin typeface="Adobe Garamond Pro" panose="02020502060506020403" pitchFamily="18" charset="77"/>
                <a:ea typeface="Arial Unicode MS" panose="020B0604020202020204" pitchFamily="34" charset="-128"/>
                <a:cs typeface="Arial" panose="020B0604020202020204" pitchFamily="34" charset="0"/>
              </a:rPr>
              <a:t>PACK TRADIÇÃO </a:t>
            </a:r>
          </a:p>
          <a:p>
            <a:pPr>
              <a:spcAft>
                <a:spcPts val="0"/>
              </a:spcAft>
            </a:pPr>
            <a:r>
              <a:rPr lang="pt-PT" sz="1200" dirty="0">
                <a:solidFill>
                  <a:srgbClr val="FFCB00"/>
                </a:solidFill>
                <a:effectLst/>
                <a:latin typeface="Adobe Garamond Pro" panose="02020502060506020403" pitchFamily="18" charset="77"/>
                <a:ea typeface="Arial Unicode MS" panose="020B0604020202020204" pitchFamily="34" charset="-128"/>
                <a:cs typeface="Arial" panose="020B0604020202020204" pitchFamily="34" charset="0"/>
              </a:rPr>
              <a:t>TRADITION</a:t>
            </a:r>
          </a:p>
          <a:p>
            <a:r>
              <a:rPr lang="pt-PT" sz="1200" dirty="0">
                <a:solidFill>
                  <a:schemeClr val="tx1"/>
                </a:solidFill>
                <a:latin typeface="Adobe Garamond Pro" panose="02020502060506020403" pitchFamily="18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Port Wines</a:t>
            </a:r>
            <a:endParaRPr lang="pt-PT" sz="1200" dirty="0">
              <a:solidFill>
                <a:schemeClr val="tx1"/>
              </a:solidFill>
              <a:latin typeface="Adobe Garamond Pro" panose="02020502060506020403" pitchFamily="18" charset="77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0"/>
              </a:spcAft>
            </a:pPr>
            <a:endParaRPr lang="pt-PT" sz="1200" dirty="0">
              <a:solidFill>
                <a:srgbClr val="EBA01B"/>
              </a:solidFill>
              <a:effectLst/>
              <a:latin typeface="Adobe Garamond Pro" panose="02020502060506020403" pitchFamily="18" charset="77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pt-PT" sz="1200" dirty="0">
              <a:solidFill>
                <a:srgbClr val="EBA01B"/>
              </a:solidFill>
              <a:latin typeface="Adobe Garamond Pro" panose="02020502060506020403" pitchFamily="18" charset="77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pt-PT" sz="1200" dirty="0">
              <a:solidFill>
                <a:srgbClr val="EBA01B"/>
              </a:solidFill>
              <a:effectLst/>
              <a:latin typeface="Adobe Garamond Pro" panose="02020502060506020403" pitchFamily="18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Retângulo Arredondado 59">
            <a:extLst>
              <a:ext uri="{FF2B5EF4-FFF2-40B4-BE49-F238E27FC236}">
                <a16:creationId xmlns:a16="http://schemas.microsoft.com/office/drawing/2014/main" id="{C9F42F85-C23E-BE48-9111-20D2A7929828}"/>
              </a:ext>
            </a:extLst>
          </p:cNvPr>
          <p:cNvSpPr/>
          <p:nvPr/>
        </p:nvSpPr>
        <p:spPr>
          <a:xfrm>
            <a:off x="672564" y="5504166"/>
            <a:ext cx="952343" cy="312664"/>
          </a:xfrm>
          <a:prstGeom prst="roundRect">
            <a:avLst>
              <a:gd name="adj" fmla="val 50000"/>
            </a:avLst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Caixa de Texto 9">
            <a:extLst>
              <a:ext uri="{FF2B5EF4-FFF2-40B4-BE49-F238E27FC236}">
                <a16:creationId xmlns:a16="http://schemas.microsoft.com/office/drawing/2014/main" id="{5FECFFA2-4A19-A943-8094-97E067180097}"/>
              </a:ext>
            </a:extLst>
          </p:cNvPr>
          <p:cNvSpPr txBox="1"/>
          <p:nvPr/>
        </p:nvSpPr>
        <p:spPr>
          <a:xfrm>
            <a:off x="806332" y="5524439"/>
            <a:ext cx="723124" cy="31266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pt-PT" sz="1100" dirty="0">
                <a:solidFill>
                  <a:schemeClr val="tx1"/>
                </a:solidFill>
                <a:latin typeface="Montserrat Ligh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30€</a:t>
            </a:r>
            <a:endParaRPr lang="pt-PT" sz="1200" dirty="0">
              <a:solidFill>
                <a:schemeClr val="tx1"/>
              </a:solidFill>
              <a:effectLst/>
              <a:latin typeface="Montserrat Ligh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16F28C3D-A016-5742-A854-4A8F38A2A1A4}"/>
              </a:ext>
            </a:extLst>
          </p:cNvPr>
          <p:cNvSpPr/>
          <p:nvPr/>
        </p:nvSpPr>
        <p:spPr>
          <a:xfrm>
            <a:off x="3835421" y="4284965"/>
            <a:ext cx="3219008" cy="1646739"/>
          </a:xfrm>
          <a:prstGeom prst="rect">
            <a:avLst/>
          </a:prstGeom>
          <a:solidFill>
            <a:srgbClr val="F4F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Caixa de Texto 9">
            <a:extLst>
              <a:ext uri="{FF2B5EF4-FFF2-40B4-BE49-F238E27FC236}">
                <a16:creationId xmlns:a16="http://schemas.microsoft.com/office/drawing/2014/main" id="{078DC177-1AAD-5A4B-B280-DEF4760F8065}"/>
              </a:ext>
            </a:extLst>
          </p:cNvPr>
          <p:cNvSpPr txBox="1"/>
          <p:nvPr/>
        </p:nvSpPr>
        <p:spPr>
          <a:xfrm>
            <a:off x="3894278" y="4461380"/>
            <a:ext cx="1769303" cy="43318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pt-PT" sz="1400" dirty="0">
                <a:solidFill>
                  <a:srgbClr val="FFCB00"/>
                </a:solidFill>
                <a:effectLst/>
                <a:latin typeface="Adobe Garamond Pro" panose="02020502060506020403" pitchFamily="18" charset="77"/>
                <a:ea typeface="Arial Unicode MS" panose="020B0604020202020204" pitchFamily="34" charset="-128"/>
                <a:cs typeface="Arial" panose="020B0604020202020204" pitchFamily="34" charset="0"/>
              </a:rPr>
              <a:t>PACK SUBLIME </a:t>
            </a:r>
          </a:p>
          <a:p>
            <a:pPr>
              <a:spcAft>
                <a:spcPts val="0"/>
              </a:spcAft>
            </a:pPr>
            <a:r>
              <a:rPr lang="pt-PT" sz="1200" dirty="0">
                <a:solidFill>
                  <a:srgbClr val="FFCB00"/>
                </a:solidFill>
                <a:latin typeface="Adobe Garamond Pro" panose="02020502060506020403" pitchFamily="18" charset="77"/>
                <a:ea typeface="Arial Unicode MS" panose="020B0604020202020204" pitchFamily="34" charset="-128"/>
                <a:cs typeface="Arial" panose="020B0604020202020204" pitchFamily="34" charset="0"/>
              </a:rPr>
              <a:t>SUBLIME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200" dirty="0">
                <a:solidFill>
                  <a:schemeClr val="tx1"/>
                </a:solidFill>
                <a:latin typeface="Adobe Garamond Pro" panose="02020502060506020403" pitchFamily="18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Port Wines</a:t>
            </a:r>
            <a:endParaRPr lang="pt-PT" sz="1200" dirty="0">
              <a:solidFill>
                <a:schemeClr val="tx1"/>
              </a:solidFill>
              <a:latin typeface="Adobe Garamond Pro" panose="02020502060506020403" pitchFamily="18" charset="77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/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 </a:t>
            </a:r>
            <a:endParaRPr lang="pt-PT" sz="1000" dirty="0">
              <a:solidFill>
                <a:schemeClr val="tx1"/>
              </a:solidFill>
              <a:latin typeface="Montserra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0"/>
              </a:spcAft>
            </a:pPr>
            <a:endParaRPr lang="pt-PT" sz="1200" dirty="0">
              <a:solidFill>
                <a:srgbClr val="EBA01B"/>
              </a:solidFill>
              <a:effectLst/>
              <a:latin typeface="Adobe Garamond Pro" panose="02020502060506020403" pitchFamily="18" charset="77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pt-PT" sz="1200" dirty="0">
              <a:solidFill>
                <a:srgbClr val="EBA01B"/>
              </a:solidFill>
              <a:latin typeface="Adobe Garamond Pro" panose="02020502060506020403" pitchFamily="18" charset="77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pt-PT" sz="1200" dirty="0">
              <a:solidFill>
                <a:srgbClr val="EBA01B"/>
              </a:solidFill>
              <a:effectLst/>
              <a:latin typeface="Adobe Garamond Pro" panose="02020502060506020403" pitchFamily="18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Retângulo Arredondado 64">
            <a:extLst>
              <a:ext uri="{FF2B5EF4-FFF2-40B4-BE49-F238E27FC236}">
                <a16:creationId xmlns:a16="http://schemas.microsoft.com/office/drawing/2014/main" id="{11725403-8FF9-8D4A-AC57-206FB5A9ED2B}"/>
              </a:ext>
            </a:extLst>
          </p:cNvPr>
          <p:cNvSpPr/>
          <p:nvPr/>
        </p:nvSpPr>
        <p:spPr>
          <a:xfrm>
            <a:off x="4005914" y="5504166"/>
            <a:ext cx="952343" cy="312664"/>
          </a:xfrm>
          <a:prstGeom prst="roundRect">
            <a:avLst>
              <a:gd name="adj" fmla="val 50000"/>
            </a:avLst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Caixa de Texto 9">
            <a:extLst>
              <a:ext uri="{FF2B5EF4-FFF2-40B4-BE49-F238E27FC236}">
                <a16:creationId xmlns:a16="http://schemas.microsoft.com/office/drawing/2014/main" id="{C6BD40D0-523F-7C4F-B7F8-218C51D9E091}"/>
              </a:ext>
            </a:extLst>
          </p:cNvPr>
          <p:cNvSpPr txBox="1"/>
          <p:nvPr/>
        </p:nvSpPr>
        <p:spPr>
          <a:xfrm>
            <a:off x="4139682" y="5524439"/>
            <a:ext cx="723124" cy="31266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pt-PT" sz="1100" dirty="0">
                <a:solidFill>
                  <a:schemeClr val="tx1"/>
                </a:solidFill>
                <a:latin typeface="Montserrat Ligh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42€</a:t>
            </a:r>
            <a:endParaRPr lang="pt-PT" sz="1200" dirty="0">
              <a:solidFill>
                <a:schemeClr val="tx1"/>
              </a:solidFill>
              <a:effectLst/>
              <a:latin typeface="Montserrat Ligh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7" name="Retângulo 66">
            <a:extLst>
              <a:ext uri="{FF2B5EF4-FFF2-40B4-BE49-F238E27FC236}">
                <a16:creationId xmlns:a16="http://schemas.microsoft.com/office/drawing/2014/main" id="{CFEFD3BA-29DA-944C-B9EA-97B0AFA3468A}"/>
              </a:ext>
            </a:extLst>
          </p:cNvPr>
          <p:cNvSpPr/>
          <p:nvPr/>
        </p:nvSpPr>
        <p:spPr>
          <a:xfrm>
            <a:off x="2152871" y="6062853"/>
            <a:ext cx="3219008" cy="1634846"/>
          </a:xfrm>
          <a:prstGeom prst="rect">
            <a:avLst/>
          </a:prstGeom>
          <a:solidFill>
            <a:srgbClr val="F4F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Caixa de Texto 9">
            <a:extLst>
              <a:ext uri="{FF2B5EF4-FFF2-40B4-BE49-F238E27FC236}">
                <a16:creationId xmlns:a16="http://schemas.microsoft.com/office/drawing/2014/main" id="{F699B5CA-A10A-B84D-A96A-ED9D5A52C35E}"/>
              </a:ext>
            </a:extLst>
          </p:cNvPr>
          <p:cNvSpPr txBox="1"/>
          <p:nvPr/>
        </p:nvSpPr>
        <p:spPr>
          <a:xfrm>
            <a:off x="2084928" y="4832936"/>
            <a:ext cx="1476548" cy="108485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Fine White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Lágrima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L.B.V. 2018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Colheita 2003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30Y Old Tawny</a:t>
            </a:r>
            <a:endParaRPr lang="pt-PT" sz="10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9" name="Caixa de Texto 9">
            <a:extLst>
              <a:ext uri="{FF2B5EF4-FFF2-40B4-BE49-F238E27FC236}">
                <a16:creationId xmlns:a16="http://schemas.microsoft.com/office/drawing/2014/main" id="{FC399FA4-CC9A-4847-A0C5-3F3883D83E05}"/>
              </a:ext>
            </a:extLst>
          </p:cNvPr>
          <p:cNvSpPr txBox="1"/>
          <p:nvPr/>
        </p:nvSpPr>
        <p:spPr>
          <a:xfrm>
            <a:off x="5278584" y="4832936"/>
            <a:ext cx="1689166" cy="151874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Dry White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L.B.V. 2018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Colheita 2008 White</a:t>
            </a:r>
            <a:endParaRPr lang="pt-PT" sz="10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" pitchFamily="2" charset="77"/>
              <a:ea typeface="Arial Unicode MS" panose="020B0604020202020204" pitchFamily="34" charset="-128"/>
              <a:cs typeface="Calibri Light" panose="020F0302020204030204" pitchFamily="34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20Y Old Tawny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Colheita 1978</a:t>
            </a:r>
            <a:endParaRPr lang="pt-PT" sz="10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0" name="Caixa de Texto 9">
            <a:extLst>
              <a:ext uri="{FF2B5EF4-FFF2-40B4-BE49-F238E27FC236}">
                <a16:creationId xmlns:a16="http://schemas.microsoft.com/office/drawing/2014/main" id="{29BC15EF-EC88-1048-ADD0-869FF5F90802}"/>
              </a:ext>
            </a:extLst>
          </p:cNvPr>
          <p:cNvSpPr txBox="1"/>
          <p:nvPr/>
        </p:nvSpPr>
        <p:spPr>
          <a:xfrm>
            <a:off x="3734390" y="6601374"/>
            <a:ext cx="1495390" cy="102340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Vintage 2004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Colheita 2005 White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30Y Old White</a:t>
            </a:r>
            <a:endParaRPr lang="pt-PT" sz="10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" pitchFamily="2" charset="77"/>
              <a:ea typeface="Arial Unicode MS" panose="020B0604020202020204" pitchFamily="34" charset="-128"/>
              <a:cs typeface="Calibri Light" panose="020F0302020204030204" pitchFamily="34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40Y Old Tawny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Colheita 1967</a:t>
            </a:r>
            <a:endParaRPr lang="pt-PT" sz="10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8" name="Caixa de Texto 9">
            <a:extLst>
              <a:ext uri="{FF2B5EF4-FFF2-40B4-BE49-F238E27FC236}">
                <a16:creationId xmlns:a16="http://schemas.microsoft.com/office/drawing/2014/main" id="{550E1F62-DFF3-5E4A-8101-9A18F081768F}"/>
              </a:ext>
            </a:extLst>
          </p:cNvPr>
          <p:cNvSpPr txBox="1"/>
          <p:nvPr/>
        </p:nvSpPr>
        <p:spPr>
          <a:xfrm>
            <a:off x="2222667" y="6196134"/>
            <a:ext cx="1769303" cy="80610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pt-PT" sz="1400" dirty="0">
                <a:solidFill>
                  <a:srgbClr val="FFCB00"/>
                </a:solidFill>
                <a:effectLst/>
                <a:latin typeface="Adobe Garamond Pro" panose="02020502060506020403" pitchFamily="18" charset="77"/>
                <a:ea typeface="Arial Unicode MS" panose="020B0604020202020204" pitchFamily="34" charset="-128"/>
                <a:cs typeface="Arial" panose="020B0604020202020204" pitchFamily="34" charset="0"/>
              </a:rPr>
              <a:t>PACK EXCELÊNCIA </a:t>
            </a:r>
          </a:p>
          <a:p>
            <a:pPr>
              <a:spcAft>
                <a:spcPts val="0"/>
              </a:spcAft>
            </a:pPr>
            <a:r>
              <a:rPr lang="pt-PT" sz="1200" dirty="0">
                <a:solidFill>
                  <a:srgbClr val="FFCB00"/>
                </a:solidFill>
                <a:effectLst/>
                <a:latin typeface="Adobe Garamond Pro" panose="02020502060506020403" pitchFamily="18" charset="77"/>
                <a:ea typeface="Arial Unicode MS" panose="020B0604020202020204" pitchFamily="34" charset="-128"/>
                <a:cs typeface="Arial" panose="020B0604020202020204" pitchFamily="34" charset="0"/>
              </a:rPr>
              <a:t>EXCELLENCE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200" dirty="0">
                <a:solidFill>
                  <a:schemeClr val="tx1"/>
                </a:solidFill>
                <a:latin typeface="Adobe Garamond Pro" panose="02020502060506020403" pitchFamily="18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Port Wines</a:t>
            </a:r>
            <a:endParaRPr lang="pt-PT" sz="1200" dirty="0">
              <a:solidFill>
                <a:schemeClr val="tx1"/>
              </a:solidFill>
              <a:latin typeface="Adobe Garamond Pro" panose="02020502060506020403" pitchFamily="18" charset="77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pt-PT" sz="1000" dirty="0">
                <a:solidFill>
                  <a:schemeClr val="tx1"/>
                </a:solidFill>
                <a:latin typeface="Montserra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 </a:t>
            </a:r>
            <a:endParaRPr lang="pt-PT" sz="1000" dirty="0">
              <a:solidFill>
                <a:schemeClr val="tx1"/>
              </a:solidFill>
              <a:latin typeface="Montserra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0"/>
              </a:spcAft>
            </a:pPr>
            <a:endParaRPr lang="pt-PT" sz="1200" dirty="0">
              <a:solidFill>
                <a:srgbClr val="EBA01B"/>
              </a:solidFill>
              <a:effectLst/>
              <a:latin typeface="Adobe Garamond Pro" panose="02020502060506020403" pitchFamily="18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Retângulo Arredondado 69">
            <a:extLst>
              <a:ext uri="{FF2B5EF4-FFF2-40B4-BE49-F238E27FC236}">
                <a16:creationId xmlns:a16="http://schemas.microsoft.com/office/drawing/2014/main" id="{243EB928-C29A-7544-9390-FF73E7E04EA7}"/>
              </a:ext>
            </a:extLst>
          </p:cNvPr>
          <p:cNvSpPr/>
          <p:nvPr/>
        </p:nvSpPr>
        <p:spPr>
          <a:xfrm>
            <a:off x="2330231" y="7223062"/>
            <a:ext cx="952343" cy="312664"/>
          </a:xfrm>
          <a:prstGeom prst="roundRect">
            <a:avLst>
              <a:gd name="adj" fmla="val 50000"/>
            </a:avLst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Caixa de Texto 9">
            <a:extLst>
              <a:ext uri="{FF2B5EF4-FFF2-40B4-BE49-F238E27FC236}">
                <a16:creationId xmlns:a16="http://schemas.microsoft.com/office/drawing/2014/main" id="{907A9C46-B36F-2F4C-A6F4-DB523890325D}"/>
              </a:ext>
            </a:extLst>
          </p:cNvPr>
          <p:cNvSpPr txBox="1"/>
          <p:nvPr/>
        </p:nvSpPr>
        <p:spPr>
          <a:xfrm>
            <a:off x="2444840" y="7252278"/>
            <a:ext cx="723124" cy="31266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pt-PT" sz="1100" dirty="0">
                <a:solidFill>
                  <a:schemeClr val="tx1"/>
                </a:solidFill>
                <a:latin typeface="Montserrat Light" pitchFamily="2" charset="77"/>
                <a:ea typeface="Arial Unicode MS" panose="020B0604020202020204" pitchFamily="34" charset="-128"/>
                <a:cs typeface="Calibri Light" panose="020F0302020204030204" pitchFamily="34" charset="0"/>
              </a:rPr>
              <a:t>70€</a:t>
            </a:r>
            <a:endParaRPr lang="pt-PT" sz="1200" dirty="0">
              <a:solidFill>
                <a:schemeClr val="tx1"/>
              </a:solidFill>
              <a:effectLst/>
              <a:latin typeface="Montserrat Ligh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Imagem 3" descr="Uma imagem com texto, Tipo de letra, tipografia, branco&#10;&#10;Descrição gerada automaticamente">
            <a:extLst>
              <a:ext uri="{FF2B5EF4-FFF2-40B4-BE49-F238E27FC236}">
                <a16:creationId xmlns:a16="http://schemas.microsoft.com/office/drawing/2014/main" id="{B8C70395-118B-E7BE-ED44-D2F8E3682A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6" y="12700"/>
            <a:ext cx="7348728" cy="18227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id="{BEC80A1F-1704-5F4F-9071-7CEF1C700573}"/>
              </a:ext>
            </a:extLst>
          </p:cNvPr>
          <p:cNvSpPr/>
          <p:nvPr/>
        </p:nvSpPr>
        <p:spPr>
          <a:xfrm>
            <a:off x="-31750" y="-7992"/>
            <a:ext cx="7588250" cy="10701392"/>
          </a:xfrm>
          <a:prstGeom prst="rect">
            <a:avLst/>
          </a:prstGeom>
          <a:solidFill>
            <a:srgbClr val="FA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z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808FA182-7EAE-CA43-AB2A-6345BC1CC3C0}"/>
              </a:ext>
            </a:extLst>
          </p:cNvPr>
          <p:cNvSpPr/>
          <p:nvPr/>
        </p:nvSpPr>
        <p:spPr>
          <a:xfrm>
            <a:off x="313821" y="2614166"/>
            <a:ext cx="3380096" cy="7075934"/>
          </a:xfrm>
          <a:prstGeom prst="rect">
            <a:avLst/>
          </a:prstGeom>
          <a:solidFill>
            <a:srgbClr val="F4F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4F1EA"/>
              </a:solidFill>
            </a:endParaRP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CACDC5B4-8EF0-AC41-9FE9-F618FDEC8282}"/>
              </a:ext>
            </a:extLst>
          </p:cNvPr>
          <p:cNvSpPr/>
          <p:nvPr/>
        </p:nvSpPr>
        <p:spPr>
          <a:xfrm>
            <a:off x="3793947" y="2614166"/>
            <a:ext cx="3380096" cy="7075934"/>
          </a:xfrm>
          <a:prstGeom prst="rect">
            <a:avLst/>
          </a:prstGeom>
          <a:solidFill>
            <a:srgbClr val="F4F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E9E2"/>
              </a:solidFill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B4FCC71B-E6A9-9C4E-940D-3C0B9EE4241E}"/>
              </a:ext>
            </a:extLst>
          </p:cNvPr>
          <p:cNvSpPr txBox="1"/>
          <p:nvPr/>
        </p:nvSpPr>
        <p:spPr>
          <a:xfrm>
            <a:off x="3930650" y="1917700"/>
            <a:ext cx="2819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000" b="1" spc="50" dirty="0">
                <a:latin typeface="Adobe Garamond Pro Bold" panose="02020502060506020403" pitchFamily="18" charset="77"/>
              </a:rPr>
              <a:t>PROVAS A COPO</a:t>
            </a:r>
          </a:p>
          <a:p>
            <a:pPr algn="r"/>
            <a:r>
              <a:rPr lang="pt-PT" sz="1600" spc="50" dirty="0">
                <a:latin typeface="Adobe Garamond Pro" panose="02020502060506020403" pitchFamily="18" charset="77"/>
              </a:rPr>
              <a:t>TASTINGS BY THE GLASS</a:t>
            </a:r>
            <a:endParaRPr lang="pt-PT" sz="1200" spc="50" dirty="0">
              <a:latin typeface="Adobe Garamond Pro" panose="02020502060506020403" pitchFamily="18" charset="77"/>
            </a:endParaRPr>
          </a:p>
        </p:txBody>
      </p:sp>
      <p:graphicFrame>
        <p:nvGraphicFramePr>
          <p:cNvPr id="31" name="Table 5">
            <a:extLst>
              <a:ext uri="{FF2B5EF4-FFF2-40B4-BE49-F238E27FC236}">
                <a16:creationId xmlns:a16="http://schemas.microsoft.com/office/drawing/2014/main" id="{7604030B-7870-2F4D-9AD3-2D1DFE100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633239"/>
              </p:ext>
            </p:extLst>
          </p:nvPr>
        </p:nvGraphicFramePr>
        <p:xfrm>
          <a:off x="715006" y="6662224"/>
          <a:ext cx="2687797" cy="2690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9500">
                  <a:extLst>
                    <a:ext uri="{9D8B030D-6E8A-4147-A177-3AD203B41FA5}">
                      <a16:colId xmlns:a16="http://schemas.microsoft.com/office/drawing/2014/main" val="2041441889"/>
                    </a:ext>
                  </a:extLst>
                </a:gridCol>
                <a:gridCol w="608297">
                  <a:extLst>
                    <a:ext uri="{9D8B030D-6E8A-4147-A177-3AD203B41FA5}">
                      <a16:colId xmlns:a16="http://schemas.microsoft.com/office/drawing/2014/main" val="3121837268"/>
                    </a:ext>
                  </a:extLst>
                </a:gridCol>
              </a:tblGrid>
              <a:tr h="26909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Dry White</a:t>
                      </a:r>
                      <a:endParaRPr lang="pt-PT" sz="12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3,8€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551086"/>
                  </a:ext>
                </a:extLst>
              </a:tr>
              <a:tr h="26909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Fine White</a:t>
                      </a:r>
                      <a:endParaRPr lang="pt-PT" sz="12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3,8€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511498"/>
                  </a:ext>
                </a:extLst>
              </a:tr>
              <a:tr h="26909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Lágrima White</a:t>
                      </a:r>
                      <a:endParaRPr lang="pt-PT" sz="12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3,9€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375788"/>
                  </a:ext>
                </a:extLst>
              </a:tr>
              <a:tr h="26909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10Y Old White</a:t>
                      </a:r>
                      <a:endParaRPr lang="pt-PT" sz="12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7,7€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824399"/>
                  </a:ext>
                </a:extLst>
              </a:tr>
              <a:tr h="26909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20Y Old White</a:t>
                      </a:r>
                      <a:endParaRPr lang="pt-PT" sz="12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12,5€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202200"/>
                  </a:ext>
                </a:extLst>
              </a:tr>
              <a:tr h="26909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30Y</a:t>
                      </a:r>
                      <a:r>
                        <a:rPr lang="pt-PT" sz="1200" b="0" i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Old White</a:t>
                      </a:r>
                      <a:endParaRPr lang="pt-PT" sz="12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19€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45816"/>
                  </a:ext>
                </a:extLst>
              </a:tr>
              <a:tr h="26909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Colheita</a:t>
                      </a:r>
                      <a:r>
                        <a:rPr lang="pt-PT" sz="1200" b="0" i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2011 White           </a:t>
                      </a:r>
                      <a:endParaRPr lang="pt-PT" sz="12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8,5€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09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Colheita 2008 White</a:t>
                      </a: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9,5€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09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Colheita 2005 White</a:t>
                      </a: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11€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9090588"/>
                  </a:ext>
                </a:extLst>
              </a:tr>
              <a:tr h="26909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Colheita 2003 White</a:t>
                      </a: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13€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169971"/>
                  </a:ext>
                </a:extLst>
              </a:tr>
            </a:tbl>
          </a:graphicData>
        </a:graphic>
      </p:graphicFrame>
      <p:sp>
        <p:nvSpPr>
          <p:cNvPr id="35" name="CaixaDeTexto 34">
            <a:extLst>
              <a:ext uri="{FF2B5EF4-FFF2-40B4-BE49-F238E27FC236}">
                <a16:creationId xmlns:a16="http://schemas.microsoft.com/office/drawing/2014/main" id="{5615A43C-C54A-5A46-A485-CB465071BFAA}"/>
              </a:ext>
            </a:extLst>
          </p:cNvPr>
          <p:cNvSpPr txBox="1"/>
          <p:nvPr/>
        </p:nvSpPr>
        <p:spPr>
          <a:xfrm>
            <a:off x="608328" y="5791928"/>
            <a:ext cx="3017522" cy="53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40"/>
              </a:lnSpc>
            </a:pPr>
            <a:r>
              <a:rPr lang="pt-PT" sz="1400" dirty="0">
                <a:solidFill>
                  <a:srgbClr val="FFCB00"/>
                </a:solidFill>
                <a:latin typeface="Adobe Garamond Pro" panose="02020502060506020403" pitchFamily="18" charset="77"/>
              </a:rPr>
              <a:t>VINHOS DO PORTO BRANCO</a:t>
            </a:r>
          </a:p>
          <a:p>
            <a:pPr>
              <a:lnSpc>
                <a:spcPts val="1740"/>
              </a:lnSpc>
            </a:pPr>
            <a:r>
              <a:rPr lang="pt-PT" sz="1200" dirty="0">
                <a:latin typeface="Adobe Garamond Pro" panose="02020502060506020403" pitchFamily="18" charset="77"/>
              </a:rPr>
              <a:t>WHITE PORT WINES</a:t>
            </a:r>
          </a:p>
        </p:txBody>
      </p:sp>
      <p:graphicFrame>
        <p:nvGraphicFramePr>
          <p:cNvPr id="56" name="Table 5">
            <a:extLst>
              <a:ext uri="{FF2B5EF4-FFF2-40B4-BE49-F238E27FC236}">
                <a16:creationId xmlns:a16="http://schemas.microsoft.com/office/drawing/2014/main" id="{1FF15BC5-9E3E-9841-AADC-3C855CCAF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962734"/>
              </p:ext>
            </p:extLst>
          </p:nvPr>
        </p:nvGraphicFramePr>
        <p:xfrm>
          <a:off x="4189728" y="3773986"/>
          <a:ext cx="2632494" cy="1104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8915">
                  <a:extLst>
                    <a:ext uri="{9D8B030D-6E8A-4147-A177-3AD203B41FA5}">
                      <a16:colId xmlns:a16="http://schemas.microsoft.com/office/drawing/2014/main" val="2041441889"/>
                    </a:ext>
                  </a:extLst>
                </a:gridCol>
                <a:gridCol w="683579">
                  <a:extLst>
                    <a:ext uri="{9D8B030D-6E8A-4147-A177-3AD203B41FA5}">
                      <a16:colId xmlns:a16="http://schemas.microsoft.com/office/drawing/2014/main" val="3121837268"/>
                    </a:ext>
                  </a:extLst>
                </a:gridCol>
              </a:tblGrid>
              <a:tr h="27604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Reserve Ruby   </a:t>
                      </a:r>
                      <a:endParaRPr lang="pt-PT" sz="12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4,5€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551086"/>
                  </a:ext>
                </a:extLst>
              </a:tr>
              <a:tr h="27604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LB.V. 2018</a:t>
                      </a:r>
                      <a:endParaRPr lang="pt-PT" sz="11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6€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511498"/>
                  </a:ext>
                </a:extLst>
              </a:tr>
              <a:tr h="27604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Vintage 2004 </a:t>
                      </a:r>
                      <a:endParaRPr lang="pt-PT" sz="11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20€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375788"/>
                  </a:ext>
                </a:extLst>
              </a:tr>
              <a:tr h="27604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</a:t>
                      </a:r>
                      <a:endParaRPr lang="pt-PT" sz="12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PT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3" name="Table 5">
            <a:extLst>
              <a:ext uri="{FF2B5EF4-FFF2-40B4-BE49-F238E27FC236}">
                <a16:creationId xmlns:a16="http://schemas.microsoft.com/office/drawing/2014/main" id="{05C2E251-CD23-A342-A8EA-EA648E2D83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683712"/>
              </p:ext>
            </p:extLst>
          </p:nvPr>
        </p:nvGraphicFramePr>
        <p:xfrm>
          <a:off x="4167748" y="5885769"/>
          <a:ext cx="2632494" cy="3387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7495">
                  <a:extLst>
                    <a:ext uri="{9D8B030D-6E8A-4147-A177-3AD203B41FA5}">
                      <a16:colId xmlns:a16="http://schemas.microsoft.com/office/drawing/2014/main" val="2041441889"/>
                    </a:ext>
                  </a:extLst>
                </a:gridCol>
                <a:gridCol w="584999">
                  <a:extLst>
                    <a:ext uri="{9D8B030D-6E8A-4147-A177-3AD203B41FA5}">
                      <a16:colId xmlns:a16="http://schemas.microsoft.com/office/drawing/2014/main" val="3121837268"/>
                    </a:ext>
                  </a:extLst>
                </a:gridCol>
              </a:tblGrid>
              <a:tr h="26741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cs typeface="Times New Roman" panose="02020603050405020304" pitchFamily="18" charset="0"/>
                        </a:rPr>
                        <a:t>Reserve Tawny</a:t>
                      </a: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4,5€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3647946"/>
                  </a:ext>
                </a:extLst>
              </a:tr>
              <a:tr h="26741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cs typeface="Times New Roman" panose="02020603050405020304" pitchFamily="18" charset="0"/>
                        </a:rPr>
                        <a:t>10Y Old Tawny</a:t>
                      </a: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7,5€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953215"/>
                  </a:ext>
                </a:extLst>
              </a:tr>
              <a:tr h="26741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cs typeface="Times New Roman" panose="02020603050405020304" pitchFamily="18" charset="0"/>
                        </a:rPr>
                        <a:t>20Y Old Tawny</a:t>
                      </a: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9,5€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85825"/>
                  </a:ext>
                </a:extLst>
              </a:tr>
              <a:tr h="26741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cs typeface="Times New Roman" panose="02020603050405020304" pitchFamily="18" charset="0"/>
                        </a:rPr>
                        <a:t>30Y Old Tawny</a:t>
                      </a: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15€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204053"/>
                  </a:ext>
                </a:extLst>
              </a:tr>
              <a:tr h="26741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cs typeface="Times New Roman" panose="02020603050405020304" pitchFamily="18" charset="0"/>
                        </a:rPr>
                        <a:t>40Y Old Tawny</a:t>
                      </a: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20€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07856"/>
                  </a:ext>
                </a:extLst>
              </a:tr>
              <a:tr h="26741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cs typeface="Times New Roman" panose="02020603050405020304" pitchFamily="18" charset="0"/>
                        </a:rPr>
                        <a:t>50Y Old Tawny</a:t>
                      </a: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28€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41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cs typeface="Times New Roman" panose="02020603050405020304" pitchFamily="18" charset="0"/>
                        </a:rPr>
                        <a:t>Colheita 2011</a:t>
                      </a: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8,5€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900297"/>
                  </a:ext>
                </a:extLst>
              </a:tr>
              <a:tr h="26741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cs typeface="Times New Roman" panose="02020603050405020304" pitchFamily="18" charset="0"/>
                        </a:rPr>
                        <a:t>Colheita 2009</a:t>
                      </a: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9€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0677"/>
                  </a:ext>
                </a:extLst>
              </a:tr>
              <a:tr h="26741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cs typeface="Times New Roman" panose="02020603050405020304" pitchFamily="18" charset="0"/>
                        </a:rPr>
                        <a:t>Colheita 2003</a:t>
                      </a: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11€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3181463"/>
                  </a:ext>
                </a:extLst>
              </a:tr>
              <a:tr h="26741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cs typeface="Times New Roman" panose="02020603050405020304" pitchFamily="18" charset="0"/>
                        </a:rPr>
                        <a:t>Colheita 1987</a:t>
                      </a: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16€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551086"/>
                  </a:ext>
                </a:extLst>
              </a:tr>
              <a:tr h="215761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cs typeface="Times New Roman" panose="02020603050405020304" pitchFamily="18" charset="0"/>
                        </a:rPr>
                        <a:t>Colheita 1978</a:t>
                      </a: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20€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cs typeface="Times New Roman" panose="02020603050405020304" pitchFamily="18" charset="0"/>
                        </a:rPr>
                        <a:t>Colheita 1967</a:t>
                      </a: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30€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51149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cs typeface="Times New Roman" panose="02020603050405020304" pitchFamily="18" charset="0"/>
                        </a:rPr>
                        <a:t>Colheita 1957</a:t>
                      </a: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48€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480802"/>
                  </a:ext>
                </a:extLst>
              </a:tr>
            </a:tbl>
          </a:graphicData>
        </a:graphic>
      </p:graphicFrame>
      <p:graphicFrame>
        <p:nvGraphicFramePr>
          <p:cNvPr id="83" name="Table 5">
            <a:extLst>
              <a:ext uri="{FF2B5EF4-FFF2-40B4-BE49-F238E27FC236}">
                <a16:creationId xmlns:a16="http://schemas.microsoft.com/office/drawing/2014/main" id="{7EE0971E-8E3D-374D-A33D-8CC30EDFF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082764"/>
              </p:ext>
            </p:extLst>
          </p:nvPr>
        </p:nvGraphicFramePr>
        <p:xfrm>
          <a:off x="606631" y="3683553"/>
          <a:ext cx="2794475" cy="20969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2016">
                  <a:extLst>
                    <a:ext uri="{9D8B030D-6E8A-4147-A177-3AD203B41FA5}">
                      <a16:colId xmlns:a16="http://schemas.microsoft.com/office/drawing/2014/main" val="2041441889"/>
                    </a:ext>
                  </a:extLst>
                </a:gridCol>
                <a:gridCol w="592459">
                  <a:extLst>
                    <a:ext uri="{9D8B030D-6E8A-4147-A177-3AD203B41FA5}">
                      <a16:colId xmlns:a16="http://schemas.microsoft.com/office/drawing/2014/main" val="3121837268"/>
                    </a:ext>
                  </a:extLst>
                </a:gridCol>
              </a:tblGrid>
              <a:tr h="262119">
                <a:tc>
                  <a:txBody>
                    <a:bodyPr/>
                    <a:lstStyle/>
                    <a:p>
                      <a:pPr marL="0" algn="l">
                        <a:lnSpc>
                          <a:spcPts val="0"/>
                        </a:lnSpc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S. Luiz</a:t>
                      </a:r>
                      <a:r>
                        <a:rPr lang="pt-PT" sz="1200" b="0" i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Douro Tinto </a:t>
                      </a: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Orgânico </a:t>
                      </a:r>
                      <a:endParaRPr lang="pt-PT" sz="12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0"/>
                        </a:lnSpc>
                      </a:pPr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4,2€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551086"/>
                  </a:ext>
                </a:extLst>
              </a:tr>
              <a:tr h="262119">
                <a:tc>
                  <a:txBody>
                    <a:bodyPr/>
                    <a:lstStyle/>
                    <a:p>
                      <a:pPr marL="0" algn="l">
                        <a:lnSpc>
                          <a:spcPts val="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S. Luiz Douro Rosé</a:t>
                      </a:r>
                      <a:endParaRPr lang="pt-PT" sz="11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0"/>
                        </a:lnSpc>
                      </a:pPr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     3,7€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511498"/>
                  </a:ext>
                </a:extLst>
              </a:tr>
              <a:tr h="262119">
                <a:tc>
                  <a:txBody>
                    <a:bodyPr/>
                    <a:lstStyle/>
                    <a:p>
                      <a:pPr marL="0" algn="l">
                        <a:lnSpc>
                          <a:spcPts val="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S. Luiz Douro Branco</a:t>
                      </a:r>
                      <a:endParaRPr lang="pt-PT" sz="11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0"/>
                        </a:lnSpc>
                      </a:pPr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      3,7€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375788"/>
                  </a:ext>
                </a:extLst>
              </a:tr>
              <a:tr h="262119">
                <a:tc>
                  <a:txBody>
                    <a:bodyPr/>
                    <a:lstStyle/>
                    <a:p>
                      <a:pPr marL="0" algn="l">
                        <a:lnSpc>
                          <a:spcPts val="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S.</a:t>
                      </a:r>
                      <a:r>
                        <a:rPr lang="pt-PT" sz="1200" b="0" i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Luiz Douro Tinto</a:t>
                      </a:r>
                      <a:endParaRPr lang="pt-PT" sz="11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ctr" latinLnBrk="0" hangingPunct="1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3,7€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2172156"/>
                  </a:ext>
                </a:extLst>
              </a:tr>
              <a:tr h="262119">
                <a:tc>
                  <a:txBody>
                    <a:bodyPr/>
                    <a:lstStyle/>
                    <a:p>
                      <a:pPr marL="0" algn="l">
                        <a:lnSpc>
                          <a:spcPts val="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S.</a:t>
                      </a:r>
                      <a:r>
                        <a:rPr lang="pt-PT" sz="1200" b="0" i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Luiz Douro </a:t>
                      </a: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RSV Branco</a:t>
                      </a:r>
                      <a:endParaRPr lang="pt-PT" sz="11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ctr" latinLnBrk="0" hangingPunct="1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5,4€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119">
                <a:tc>
                  <a:txBody>
                    <a:bodyPr/>
                    <a:lstStyle/>
                    <a:p>
                      <a:pPr marL="0" algn="l">
                        <a:lnSpc>
                          <a:spcPts val="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S.</a:t>
                      </a:r>
                      <a:r>
                        <a:rPr lang="pt-PT" sz="1200" b="0" i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Luiz Douro </a:t>
                      </a: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RSV Tinto</a:t>
                      </a:r>
                      <a:endParaRPr lang="pt-PT" sz="11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ctr" latinLnBrk="0" hangingPunct="1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5,4€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119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S.</a:t>
                      </a:r>
                      <a:r>
                        <a:rPr lang="pt-PT" sz="1200" b="0" i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Luiz</a:t>
                      </a:r>
                      <a:r>
                        <a:rPr lang="pt-PT" sz="1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Vinhas Velhas </a:t>
                      </a:r>
                    </a:p>
                    <a:p>
                      <a:pPr marL="0" algn="l">
                        <a:lnSpc>
                          <a:spcPts val="0"/>
                        </a:lnSpc>
                        <a:spcAft>
                          <a:spcPts val="0"/>
                        </a:spcAft>
                      </a:pPr>
                      <a:endParaRPr lang="pt-PT" sz="12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ontserrat Ligh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ctr" latinLnBrk="0" hangingPunct="1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ontserrat Light" pitchFamily="2" charset="77"/>
                        </a:rPr>
                        <a:t>14€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8188513"/>
                  </a:ext>
                </a:extLst>
              </a:tr>
              <a:tr h="262119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PT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effectLst/>
                        <a:uLnTx/>
                        <a:uFillTx/>
                        <a:latin typeface="Montserrat Ligh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PT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effectLst/>
                        <a:uLnTx/>
                        <a:uFillTx/>
                        <a:latin typeface="Montserrat Ligh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4687526"/>
                  </a:ext>
                </a:extLst>
              </a:tr>
            </a:tbl>
          </a:graphicData>
        </a:graphic>
      </p:graphicFrame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40A52088-2297-A644-9A19-E33C78D91F3F}"/>
              </a:ext>
            </a:extLst>
          </p:cNvPr>
          <p:cNvCxnSpPr>
            <a:cxnSpLocks/>
          </p:cNvCxnSpPr>
          <p:nvPr/>
        </p:nvCxnSpPr>
        <p:spPr>
          <a:xfrm>
            <a:off x="715006" y="6489700"/>
            <a:ext cx="957645" cy="0"/>
          </a:xfrm>
          <a:prstGeom prst="line">
            <a:avLst/>
          </a:prstGeom>
          <a:ln w="6350">
            <a:solidFill>
              <a:srgbClr val="8D7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CF12FD62-DF6F-9746-985F-32B480258BAF}"/>
              </a:ext>
            </a:extLst>
          </p:cNvPr>
          <p:cNvSpPr txBox="1"/>
          <p:nvPr/>
        </p:nvSpPr>
        <p:spPr>
          <a:xfrm>
            <a:off x="4083050" y="5036215"/>
            <a:ext cx="3017522" cy="53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40"/>
              </a:lnSpc>
            </a:pPr>
            <a:r>
              <a:rPr lang="pt-PT" sz="1400" dirty="0">
                <a:solidFill>
                  <a:srgbClr val="FFCB00"/>
                </a:solidFill>
                <a:latin typeface="Adobe Garamond Pro" panose="02020502060506020403" pitchFamily="18" charset="77"/>
              </a:rPr>
              <a:t>VINHOS DO PORTO TAWNY</a:t>
            </a:r>
          </a:p>
          <a:p>
            <a:pPr>
              <a:lnSpc>
                <a:spcPts val="1740"/>
              </a:lnSpc>
            </a:pPr>
            <a:r>
              <a:rPr lang="pt-PT" sz="1200" dirty="0">
                <a:latin typeface="Adobe Garamond Pro" panose="02020502060506020403" pitchFamily="18" charset="77"/>
              </a:rPr>
              <a:t>TAWNY PORT WINES</a:t>
            </a:r>
          </a:p>
        </p:txBody>
      </p:sp>
      <p:cxnSp>
        <p:nvCxnSpPr>
          <p:cNvPr id="36" name="Conexão Reta 35">
            <a:extLst>
              <a:ext uri="{FF2B5EF4-FFF2-40B4-BE49-F238E27FC236}">
                <a16:creationId xmlns:a16="http://schemas.microsoft.com/office/drawing/2014/main" id="{0D98259B-4F42-5247-9466-6236DA831205}"/>
              </a:ext>
            </a:extLst>
          </p:cNvPr>
          <p:cNvCxnSpPr>
            <a:cxnSpLocks/>
          </p:cNvCxnSpPr>
          <p:nvPr/>
        </p:nvCxnSpPr>
        <p:spPr>
          <a:xfrm>
            <a:off x="4189727" y="5731675"/>
            <a:ext cx="957645" cy="0"/>
          </a:xfrm>
          <a:prstGeom prst="line">
            <a:avLst/>
          </a:prstGeom>
          <a:ln w="6350">
            <a:solidFill>
              <a:srgbClr val="8D7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2655CF47-7D33-194F-A72F-FCCED0629F70}"/>
              </a:ext>
            </a:extLst>
          </p:cNvPr>
          <p:cNvSpPr txBox="1"/>
          <p:nvPr/>
        </p:nvSpPr>
        <p:spPr>
          <a:xfrm>
            <a:off x="4083050" y="2972180"/>
            <a:ext cx="3017522" cy="53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40"/>
              </a:lnSpc>
            </a:pPr>
            <a:r>
              <a:rPr lang="pt-PT" sz="1400" dirty="0">
                <a:solidFill>
                  <a:srgbClr val="FFCB00"/>
                </a:solidFill>
                <a:latin typeface="Adobe Garamond Pro" panose="02020502060506020403" pitchFamily="18" charset="77"/>
              </a:rPr>
              <a:t>VINHOS DO PORTO RUBY</a:t>
            </a:r>
          </a:p>
          <a:p>
            <a:pPr>
              <a:lnSpc>
                <a:spcPts val="1740"/>
              </a:lnSpc>
            </a:pPr>
            <a:r>
              <a:rPr lang="pt-PT" sz="1200" dirty="0">
                <a:latin typeface="Adobe Garamond Pro" panose="02020502060506020403" pitchFamily="18" charset="77"/>
              </a:rPr>
              <a:t>RUBY PORT WINES</a:t>
            </a:r>
          </a:p>
        </p:txBody>
      </p:sp>
      <p:cxnSp>
        <p:nvCxnSpPr>
          <p:cNvPr id="40" name="Conexão Reta 39">
            <a:extLst>
              <a:ext uri="{FF2B5EF4-FFF2-40B4-BE49-F238E27FC236}">
                <a16:creationId xmlns:a16="http://schemas.microsoft.com/office/drawing/2014/main" id="{9587F324-C827-5B4C-8DF9-B36B9B2FF1D0}"/>
              </a:ext>
            </a:extLst>
          </p:cNvPr>
          <p:cNvCxnSpPr>
            <a:cxnSpLocks/>
          </p:cNvCxnSpPr>
          <p:nvPr/>
        </p:nvCxnSpPr>
        <p:spPr>
          <a:xfrm>
            <a:off x="4189728" y="3554764"/>
            <a:ext cx="957645" cy="0"/>
          </a:xfrm>
          <a:prstGeom prst="line">
            <a:avLst/>
          </a:prstGeom>
          <a:ln w="6350">
            <a:solidFill>
              <a:srgbClr val="8D7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82F296C0-4324-1E48-9258-3DF914C48F09}"/>
              </a:ext>
            </a:extLst>
          </p:cNvPr>
          <p:cNvSpPr txBox="1"/>
          <p:nvPr/>
        </p:nvSpPr>
        <p:spPr>
          <a:xfrm>
            <a:off x="608328" y="2972179"/>
            <a:ext cx="3017522" cy="53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40"/>
              </a:lnSpc>
            </a:pPr>
            <a:r>
              <a:rPr lang="pt-PT" sz="1400" dirty="0">
                <a:solidFill>
                  <a:srgbClr val="FFCB00"/>
                </a:solidFill>
                <a:latin typeface="Adobe Garamond Pro" panose="02020502060506020403" pitchFamily="18" charset="77"/>
              </a:rPr>
              <a:t>VINHOS DOC DOURO</a:t>
            </a:r>
          </a:p>
          <a:p>
            <a:pPr>
              <a:lnSpc>
                <a:spcPts val="1740"/>
              </a:lnSpc>
            </a:pPr>
            <a:r>
              <a:rPr lang="pt-PT" sz="1200" dirty="0">
                <a:latin typeface="Adobe Garamond Pro" panose="02020502060506020403" pitchFamily="18" charset="77"/>
              </a:rPr>
              <a:t>DOURO STILL WINES</a:t>
            </a:r>
          </a:p>
        </p:txBody>
      </p:sp>
      <p:cxnSp>
        <p:nvCxnSpPr>
          <p:cNvPr id="44" name="Conexão Reta 43">
            <a:extLst>
              <a:ext uri="{FF2B5EF4-FFF2-40B4-BE49-F238E27FC236}">
                <a16:creationId xmlns:a16="http://schemas.microsoft.com/office/drawing/2014/main" id="{75387A85-4B0C-F64C-AE9D-32D9439653F4}"/>
              </a:ext>
            </a:extLst>
          </p:cNvPr>
          <p:cNvCxnSpPr>
            <a:cxnSpLocks/>
          </p:cNvCxnSpPr>
          <p:nvPr/>
        </p:nvCxnSpPr>
        <p:spPr>
          <a:xfrm>
            <a:off x="715006" y="3554764"/>
            <a:ext cx="957645" cy="0"/>
          </a:xfrm>
          <a:prstGeom prst="line">
            <a:avLst/>
          </a:prstGeom>
          <a:ln w="6350">
            <a:solidFill>
              <a:srgbClr val="8D7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m 22">
            <a:extLst>
              <a:ext uri="{FF2B5EF4-FFF2-40B4-BE49-F238E27FC236}">
                <a16:creationId xmlns:a16="http://schemas.microsoft.com/office/drawing/2014/main" id="{5782F9CE-7AE7-E84D-916C-68648BC91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250" y="2010505"/>
            <a:ext cx="251013" cy="516795"/>
          </a:xfrm>
          <a:prstGeom prst="rect">
            <a:avLst/>
          </a:prstGeom>
        </p:spPr>
      </p:pic>
      <p:sp>
        <p:nvSpPr>
          <p:cNvPr id="45" name="Retângulo 44">
            <a:extLst>
              <a:ext uri="{FF2B5EF4-FFF2-40B4-BE49-F238E27FC236}">
                <a16:creationId xmlns:a16="http://schemas.microsoft.com/office/drawing/2014/main" id="{BB64DE1A-77DD-9745-8198-C887C8BF35BA}"/>
              </a:ext>
            </a:extLst>
          </p:cNvPr>
          <p:cNvSpPr/>
          <p:nvPr/>
        </p:nvSpPr>
        <p:spPr>
          <a:xfrm>
            <a:off x="433388" y="10071100"/>
            <a:ext cx="668972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OS PREÇOS INCLUEM  I.V.A. À TAXA EM VIGOR | PRICES INCLUDE VAT AT LEGAL RATE</a:t>
            </a: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15933569-C29B-1E42-B359-815169A19D2A}"/>
              </a:ext>
            </a:extLst>
          </p:cNvPr>
          <p:cNvSpPr/>
          <p:nvPr/>
        </p:nvSpPr>
        <p:spPr>
          <a:xfrm>
            <a:off x="433388" y="10244192"/>
            <a:ext cx="66897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100" dirty="0">
                <a:latin typeface="Montserrat" pitchFamily="2" charset="77"/>
              </a:rPr>
              <a:t>www.kopke1638.com</a:t>
            </a:r>
            <a:endParaRPr lang="pt-PT" sz="400" dirty="0">
              <a:latin typeface="Montserrat" pitchFamily="2" charset="77"/>
            </a:endParaRPr>
          </a:p>
        </p:txBody>
      </p:sp>
      <p:pic>
        <p:nvPicPr>
          <p:cNvPr id="3" name="Imagem 2" descr="Uma imagem com texto, Tipo de letra, tipografia, branco&#10;&#10;Descrição gerada automaticamente">
            <a:extLst>
              <a:ext uri="{FF2B5EF4-FFF2-40B4-BE49-F238E27FC236}">
                <a16:creationId xmlns:a16="http://schemas.microsoft.com/office/drawing/2014/main" id="{96021566-977B-967D-CE56-0262341755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" y="-4395"/>
            <a:ext cx="7348728" cy="182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54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11559</TotalTime>
  <Words>416</Words>
  <Application>Microsoft Office PowerPoint</Application>
  <PresentationFormat>Personalizados</PresentationFormat>
  <Paragraphs>159</Paragraphs>
  <Slides>2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8" baseType="lpstr">
      <vt:lpstr>Adobe Garamond Pro</vt:lpstr>
      <vt:lpstr>Adobe Garamond Pro Bold</vt:lpstr>
      <vt:lpstr>Calibri</vt:lpstr>
      <vt:lpstr>Montserrat</vt:lpstr>
      <vt:lpstr>Montserrat Light</vt:lpstr>
      <vt:lpstr>Office Theme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Cassilda Santos</dc:creator>
  <cp:lastModifiedBy>Mariana Lourenço</cp:lastModifiedBy>
  <cp:revision>269</cp:revision>
  <cp:lastPrinted>2024-02-13T10:27:57Z</cp:lastPrinted>
  <dcterms:created xsi:type="dcterms:W3CDTF">2018-02-19T16:39:20Z</dcterms:created>
  <dcterms:modified xsi:type="dcterms:W3CDTF">2024-02-13T10:31:43Z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2018-02-19T00:00:00Z</vt:filetime>
  </property>
  <property fmtid="{D5CDD505-2E9C-101B-9397-08002B2CF9AE}" pid="3" name="Creator">
    <vt:lpwstr>Adobe InDesign CC 13.0 (Macintosh)</vt:lpwstr>
  </property>
  <property fmtid="{D5CDD505-2E9C-101B-9397-08002B2CF9AE}" pid="4" name="LastSaved">
    <vt:filetime>2018-02-19T00:00:00Z</vt:filetime>
  </property>
</Properties>
</file>